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4"/>
    <p:restoredTop sz="94655"/>
  </p:normalViewPr>
  <p:slideViewPr>
    <p:cSldViewPr>
      <p:cViewPr varScale="1">
        <p:scale>
          <a:sx n="89" d="100"/>
          <a:sy n="89" d="100"/>
        </p:scale>
        <p:origin x="78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e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21475" y="11303"/>
            <a:ext cx="8896351" cy="6780276"/>
          </a:xfrm>
          <a:custGeom>
            <a:avLst/>
            <a:gdLst>
              <a:gd name="connsiteX0" fmla="*/ 6299454 w 8896351"/>
              <a:gd name="connsiteY0" fmla="*/ 0 h 6780276"/>
              <a:gd name="connsiteX1" fmla="*/ 0 w 8896351"/>
              <a:gd name="connsiteY1" fmla="*/ 1826514 h 6780276"/>
              <a:gd name="connsiteX2" fmla="*/ 4841748 w 8896351"/>
              <a:gd name="connsiteY2" fmla="*/ 6780276 h 6780276"/>
              <a:gd name="connsiteX3" fmla="*/ 8896350 w 8896351"/>
              <a:gd name="connsiteY3" fmla="*/ 2107692 h 6780276"/>
              <a:gd name="connsiteX4" fmla="*/ 6299454 w 8896351"/>
              <a:gd name="connsiteY4" fmla="*/ 0 h 67802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8896351" h="6780276">
                <a:moveTo>
                  <a:pt x="6299454" y="0"/>
                </a:moveTo>
                <a:lnTo>
                  <a:pt x="0" y="1826514"/>
                </a:lnTo>
                <a:lnTo>
                  <a:pt x="4841748" y="6780276"/>
                </a:lnTo>
                <a:lnTo>
                  <a:pt x="8896350" y="2107692"/>
                </a:lnTo>
                <a:lnTo>
                  <a:pt x="6299454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281317" y="279527"/>
            <a:ext cx="3572256" cy="1614678"/>
          </a:xfrm>
          <a:custGeom>
            <a:avLst/>
            <a:gdLst>
              <a:gd name="connsiteX0" fmla="*/ 3572256 w 3572256"/>
              <a:gd name="connsiteY0" fmla="*/ 1540764 h 1614678"/>
              <a:gd name="connsiteX1" fmla="*/ 3194303 w 3572256"/>
              <a:gd name="connsiteY1" fmla="*/ 1240536 h 1614678"/>
              <a:gd name="connsiteX2" fmla="*/ 2501646 w 3572256"/>
              <a:gd name="connsiteY2" fmla="*/ 819150 h 1614678"/>
              <a:gd name="connsiteX3" fmla="*/ 319278 w 3572256"/>
              <a:gd name="connsiteY3" fmla="*/ 0 h 1614678"/>
              <a:gd name="connsiteX4" fmla="*/ 103632 w 3572256"/>
              <a:gd name="connsiteY4" fmla="*/ 78486 h 1614678"/>
              <a:gd name="connsiteX5" fmla="*/ 0 w 3572256"/>
              <a:gd name="connsiteY5" fmla="*/ 323850 h 1614678"/>
              <a:gd name="connsiteX6" fmla="*/ 126492 w 3572256"/>
              <a:gd name="connsiteY6" fmla="*/ 604266 h 1614678"/>
              <a:gd name="connsiteX7" fmla="*/ 2564130 w 3572256"/>
              <a:gd name="connsiteY7" fmla="*/ 1594865 h 1614678"/>
              <a:gd name="connsiteX8" fmla="*/ 3099815 w 3572256"/>
              <a:gd name="connsiteY8" fmla="*/ 1532382 h 1614678"/>
              <a:gd name="connsiteX9" fmla="*/ 3531870 w 3572256"/>
              <a:gd name="connsiteY9" fmla="*/ 1614678 h 1614678"/>
              <a:gd name="connsiteX10" fmla="*/ 3572256 w 3572256"/>
              <a:gd name="connsiteY10" fmla="*/ 1540764 h 16146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3572256" h="1614678">
                <a:moveTo>
                  <a:pt x="3572256" y="1540764"/>
                </a:moveTo>
                <a:lnTo>
                  <a:pt x="3194303" y="1240536"/>
                </a:lnTo>
                <a:lnTo>
                  <a:pt x="2501646" y="819150"/>
                </a:lnTo>
                <a:lnTo>
                  <a:pt x="319278" y="0"/>
                </a:lnTo>
                <a:lnTo>
                  <a:pt x="103632" y="78486"/>
                </a:lnTo>
                <a:lnTo>
                  <a:pt x="0" y="323850"/>
                </a:lnTo>
                <a:lnTo>
                  <a:pt x="126492" y="604266"/>
                </a:lnTo>
                <a:lnTo>
                  <a:pt x="2564130" y="1594865"/>
                </a:lnTo>
                <a:lnTo>
                  <a:pt x="3099815" y="1532382"/>
                </a:lnTo>
                <a:lnTo>
                  <a:pt x="3531870" y="1614678"/>
                </a:lnTo>
                <a:lnTo>
                  <a:pt x="3572256" y="154076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263791" y="412876"/>
            <a:ext cx="3562350" cy="1598676"/>
          </a:xfrm>
          <a:custGeom>
            <a:avLst/>
            <a:gdLst>
              <a:gd name="connsiteX0" fmla="*/ 307848 w 3562350"/>
              <a:gd name="connsiteY0" fmla="*/ 0 h 1598676"/>
              <a:gd name="connsiteX1" fmla="*/ 2990088 w 3562350"/>
              <a:gd name="connsiteY1" fmla="*/ 1010412 h 1598676"/>
              <a:gd name="connsiteX2" fmla="*/ 3208020 w 3562350"/>
              <a:gd name="connsiteY2" fmla="*/ 1242822 h 1598676"/>
              <a:gd name="connsiteX3" fmla="*/ 3562350 w 3562350"/>
              <a:gd name="connsiteY3" fmla="*/ 1542288 h 1598676"/>
              <a:gd name="connsiteX4" fmla="*/ 3515106 w 3562350"/>
              <a:gd name="connsiteY4" fmla="*/ 1598676 h 1598676"/>
              <a:gd name="connsiteX5" fmla="*/ 3032760 w 3562350"/>
              <a:gd name="connsiteY5" fmla="*/ 1532382 h 1598676"/>
              <a:gd name="connsiteX6" fmla="*/ 2571750 w 3562350"/>
              <a:gd name="connsiteY6" fmla="*/ 1579626 h 1598676"/>
              <a:gd name="connsiteX7" fmla="*/ 94488 w 3562350"/>
              <a:gd name="connsiteY7" fmla="*/ 580644 h 1598676"/>
              <a:gd name="connsiteX8" fmla="*/ 0 w 3562350"/>
              <a:gd name="connsiteY8" fmla="*/ 292608 h 1598676"/>
              <a:gd name="connsiteX9" fmla="*/ 103632 w 3562350"/>
              <a:gd name="connsiteY9" fmla="*/ 62484 h 1598676"/>
              <a:gd name="connsiteX10" fmla="*/ 307848 w 3562350"/>
              <a:gd name="connsiteY10" fmla="*/ 0 h 15986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3562350" h="1598676">
                <a:moveTo>
                  <a:pt x="307848" y="0"/>
                </a:moveTo>
                <a:lnTo>
                  <a:pt x="2990088" y="1010412"/>
                </a:lnTo>
                <a:lnTo>
                  <a:pt x="3208020" y="1242822"/>
                </a:lnTo>
                <a:lnTo>
                  <a:pt x="3562350" y="1542288"/>
                </a:lnTo>
                <a:lnTo>
                  <a:pt x="3515106" y="1598676"/>
                </a:lnTo>
                <a:lnTo>
                  <a:pt x="3032760" y="1532382"/>
                </a:lnTo>
                <a:lnTo>
                  <a:pt x="2571750" y="1579626"/>
                </a:lnTo>
                <a:lnTo>
                  <a:pt x="94488" y="580644"/>
                </a:lnTo>
                <a:lnTo>
                  <a:pt x="0" y="292608"/>
                </a:lnTo>
                <a:lnTo>
                  <a:pt x="103632" y="62484"/>
                </a:lnTo>
                <a:lnTo>
                  <a:pt x="307848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752995" y="544702"/>
            <a:ext cx="2362200" cy="1459229"/>
          </a:xfrm>
          <a:custGeom>
            <a:avLst/>
            <a:gdLst>
              <a:gd name="connsiteX0" fmla="*/ 0 w 2362200"/>
              <a:gd name="connsiteY0" fmla="*/ 634746 h 1459229"/>
              <a:gd name="connsiteX1" fmla="*/ 2076450 w 2362200"/>
              <a:gd name="connsiteY1" fmla="*/ 1459229 h 1459229"/>
              <a:gd name="connsiteX2" fmla="*/ 2114550 w 2362200"/>
              <a:gd name="connsiteY2" fmla="*/ 1043178 h 1459229"/>
              <a:gd name="connsiteX3" fmla="*/ 2362200 w 2362200"/>
              <a:gd name="connsiteY3" fmla="*/ 824484 h 1459229"/>
              <a:gd name="connsiteX4" fmla="*/ 175260 w 2362200"/>
              <a:gd name="connsiteY4" fmla="*/ 0 h 1459229"/>
              <a:gd name="connsiteX5" fmla="*/ 0 w 2362200"/>
              <a:gd name="connsiteY5" fmla="*/ 248412 h 1459229"/>
              <a:gd name="connsiteX6" fmla="*/ 0 w 2362200"/>
              <a:gd name="connsiteY6" fmla="*/ 634746 h 145922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362200" h="1459229">
                <a:moveTo>
                  <a:pt x="0" y="634746"/>
                </a:moveTo>
                <a:lnTo>
                  <a:pt x="2076450" y="1459229"/>
                </a:lnTo>
                <a:lnTo>
                  <a:pt x="2114550" y="1043178"/>
                </a:lnTo>
                <a:lnTo>
                  <a:pt x="2362200" y="824484"/>
                </a:lnTo>
                <a:lnTo>
                  <a:pt x="175260" y="0"/>
                </a:lnTo>
                <a:lnTo>
                  <a:pt x="0" y="248412"/>
                </a:lnTo>
                <a:lnTo>
                  <a:pt x="0" y="63474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3183775" y="1481201"/>
            <a:ext cx="336042" cy="339851"/>
          </a:xfrm>
          <a:custGeom>
            <a:avLst/>
            <a:gdLst>
              <a:gd name="connsiteX0" fmla="*/ 246125 w 336042"/>
              <a:gd name="connsiteY0" fmla="*/ 0 h 339851"/>
              <a:gd name="connsiteX1" fmla="*/ 89154 w 336042"/>
              <a:gd name="connsiteY1" fmla="*/ 129539 h 339851"/>
              <a:gd name="connsiteX2" fmla="*/ 0 w 336042"/>
              <a:gd name="connsiteY2" fmla="*/ 339851 h 339851"/>
              <a:gd name="connsiteX3" fmla="*/ 179069 w 336042"/>
              <a:gd name="connsiteY3" fmla="*/ 314706 h 339851"/>
              <a:gd name="connsiteX4" fmla="*/ 230886 w 336042"/>
              <a:gd name="connsiteY4" fmla="*/ 165354 h 339851"/>
              <a:gd name="connsiteX5" fmla="*/ 336042 w 336042"/>
              <a:gd name="connsiteY5" fmla="*/ 53339 h 339851"/>
              <a:gd name="connsiteX6" fmla="*/ 246125 w 336042"/>
              <a:gd name="connsiteY6" fmla="*/ 0 h 3398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36042" h="339851">
                <a:moveTo>
                  <a:pt x="246125" y="0"/>
                </a:moveTo>
                <a:lnTo>
                  <a:pt x="89154" y="129539"/>
                </a:lnTo>
                <a:lnTo>
                  <a:pt x="0" y="339851"/>
                </a:lnTo>
                <a:lnTo>
                  <a:pt x="179069" y="314706"/>
                </a:lnTo>
                <a:lnTo>
                  <a:pt x="230886" y="165354"/>
                </a:lnTo>
                <a:lnTo>
                  <a:pt x="336042" y="53339"/>
                </a:lnTo>
                <a:lnTo>
                  <a:pt x="246125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195973" y="233807"/>
            <a:ext cx="3787902" cy="1716024"/>
          </a:xfrm>
          <a:custGeom>
            <a:avLst/>
            <a:gdLst>
              <a:gd name="connsiteX0" fmla="*/ 350520 w 3787902"/>
              <a:gd name="connsiteY0" fmla="*/ 0 h 1716024"/>
              <a:gd name="connsiteX1" fmla="*/ 141732 w 3787902"/>
              <a:gd name="connsiteY1" fmla="*/ 101346 h 1716024"/>
              <a:gd name="connsiteX2" fmla="*/ 0 w 3787902"/>
              <a:gd name="connsiteY2" fmla="*/ 405384 h 1716024"/>
              <a:gd name="connsiteX3" fmla="*/ 150114 w 3787902"/>
              <a:gd name="connsiteY3" fmla="*/ 697992 h 1716024"/>
              <a:gd name="connsiteX4" fmla="*/ 2658618 w 3787902"/>
              <a:gd name="connsiteY4" fmla="*/ 1690878 h 1716024"/>
              <a:gd name="connsiteX5" fmla="*/ 3198114 w 3787902"/>
              <a:gd name="connsiteY5" fmla="*/ 1628394 h 1716024"/>
              <a:gd name="connsiteX6" fmla="*/ 3634740 w 3787902"/>
              <a:gd name="connsiteY6" fmla="*/ 1716024 h 1716024"/>
              <a:gd name="connsiteX7" fmla="*/ 3787902 w 3787902"/>
              <a:gd name="connsiteY7" fmla="*/ 1575816 h 1716024"/>
              <a:gd name="connsiteX8" fmla="*/ 3377946 w 3787902"/>
              <a:gd name="connsiteY8" fmla="*/ 1294638 h 1716024"/>
              <a:gd name="connsiteX9" fmla="*/ 3211830 w 3787902"/>
              <a:gd name="connsiteY9" fmla="*/ 998220 h 1716024"/>
              <a:gd name="connsiteX10" fmla="*/ 3079242 w 3787902"/>
              <a:gd name="connsiteY10" fmla="*/ 1027175 h 1716024"/>
              <a:gd name="connsiteX11" fmla="*/ 3236214 w 3787902"/>
              <a:gd name="connsiteY11" fmla="*/ 1294638 h 1716024"/>
              <a:gd name="connsiteX12" fmla="*/ 3549396 w 3787902"/>
              <a:gd name="connsiteY12" fmla="*/ 1579626 h 1716024"/>
              <a:gd name="connsiteX13" fmla="*/ 3178302 w 3787902"/>
              <a:gd name="connsiteY13" fmla="*/ 1534668 h 1716024"/>
              <a:gd name="connsiteX14" fmla="*/ 2741676 w 3787902"/>
              <a:gd name="connsiteY14" fmla="*/ 1587246 h 1716024"/>
              <a:gd name="connsiteX15" fmla="*/ 2822448 w 3787902"/>
              <a:gd name="connsiteY15" fmla="*/ 1267206 h 1716024"/>
              <a:gd name="connsiteX16" fmla="*/ 3009138 w 3787902"/>
              <a:gd name="connsiteY16" fmla="*/ 1049274 h 1716024"/>
              <a:gd name="connsiteX17" fmla="*/ 2791206 w 3787902"/>
              <a:gd name="connsiteY17" fmla="*/ 1075944 h 1716024"/>
              <a:gd name="connsiteX18" fmla="*/ 2620518 w 3787902"/>
              <a:gd name="connsiteY18" fmla="*/ 1283208 h 1716024"/>
              <a:gd name="connsiteX19" fmla="*/ 2561844 w 3787902"/>
              <a:gd name="connsiteY19" fmla="*/ 1542288 h 1716024"/>
              <a:gd name="connsiteX20" fmla="*/ 240792 w 3787902"/>
              <a:gd name="connsiteY20" fmla="*/ 604266 h 1716024"/>
              <a:gd name="connsiteX21" fmla="*/ 179832 w 3787902"/>
              <a:gd name="connsiteY21" fmla="*/ 419100 h 1716024"/>
              <a:gd name="connsiteX22" fmla="*/ 231648 w 3787902"/>
              <a:gd name="connsiteY22" fmla="*/ 185166 h 1716024"/>
              <a:gd name="connsiteX23" fmla="*/ 487680 w 3787902"/>
              <a:gd name="connsiteY23" fmla="*/ 0 h 1716024"/>
              <a:gd name="connsiteX24" fmla="*/ 350520 w 3787902"/>
              <a:gd name="connsiteY24" fmla="*/ 0 h 17160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3787902" h="1716024">
                <a:moveTo>
                  <a:pt x="350520" y="0"/>
                </a:moveTo>
                <a:lnTo>
                  <a:pt x="141732" y="101346"/>
                </a:lnTo>
                <a:lnTo>
                  <a:pt x="0" y="405384"/>
                </a:lnTo>
                <a:lnTo>
                  <a:pt x="150114" y="697992"/>
                </a:lnTo>
                <a:lnTo>
                  <a:pt x="2658618" y="1690878"/>
                </a:lnTo>
                <a:lnTo>
                  <a:pt x="3198114" y="1628394"/>
                </a:lnTo>
                <a:lnTo>
                  <a:pt x="3634740" y="1716024"/>
                </a:lnTo>
                <a:lnTo>
                  <a:pt x="3787902" y="1575816"/>
                </a:lnTo>
                <a:lnTo>
                  <a:pt x="3377946" y="1294638"/>
                </a:lnTo>
                <a:lnTo>
                  <a:pt x="3211830" y="998220"/>
                </a:lnTo>
                <a:lnTo>
                  <a:pt x="3079242" y="1027175"/>
                </a:lnTo>
                <a:lnTo>
                  <a:pt x="3236214" y="1294638"/>
                </a:lnTo>
                <a:lnTo>
                  <a:pt x="3549396" y="1579626"/>
                </a:lnTo>
                <a:lnTo>
                  <a:pt x="3178302" y="1534668"/>
                </a:lnTo>
                <a:lnTo>
                  <a:pt x="2741676" y="1587246"/>
                </a:lnTo>
                <a:lnTo>
                  <a:pt x="2822448" y="1267206"/>
                </a:lnTo>
                <a:lnTo>
                  <a:pt x="3009138" y="1049274"/>
                </a:lnTo>
                <a:lnTo>
                  <a:pt x="2791206" y="1075944"/>
                </a:lnTo>
                <a:lnTo>
                  <a:pt x="2620518" y="1283208"/>
                </a:lnTo>
                <a:lnTo>
                  <a:pt x="2561844" y="1542288"/>
                </a:lnTo>
                <a:lnTo>
                  <a:pt x="240792" y="604266"/>
                </a:lnTo>
                <a:lnTo>
                  <a:pt x="179832" y="419100"/>
                </a:lnTo>
                <a:lnTo>
                  <a:pt x="231648" y="185166"/>
                </a:lnTo>
                <a:lnTo>
                  <a:pt x="487680" y="0"/>
                </a:lnTo>
                <a:lnTo>
                  <a:pt x="35052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514489" y="249808"/>
            <a:ext cx="2676906" cy="974598"/>
          </a:xfrm>
          <a:custGeom>
            <a:avLst/>
            <a:gdLst>
              <a:gd name="connsiteX0" fmla="*/ 225551 w 2676906"/>
              <a:gd name="connsiteY0" fmla="*/ 0 h 974598"/>
              <a:gd name="connsiteX1" fmla="*/ 2676906 w 2676906"/>
              <a:gd name="connsiteY1" fmla="*/ 954786 h 974598"/>
              <a:gd name="connsiteX2" fmla="*/ 2420112 w 2676906"/>
              <a:gd name="connsiteY2" fmla="*/ 974598 h 974598"/>
              <a:gd name="connsiteX3" fmla="*/ 0 w 2676906"/>
              <a:gd name="connsiteY3" fmla="*/ 52578 h 974598"/>
              <a:gd name="connsiteX4" fmla="*/ 225551 w 2676906"/>
              <a:gd name="connsiteY4" fmla="*/ 0 h 974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676906" h="974598">
                <a:moveTo>
                  <a:pt x="225551" y="0"/>
                </a:moveTo>
                <a:lnTo>
                  <a:pt x="2676906" y="954786"/>
                </a:lnTo>
                <a:lnTo>
                  <a:pt x="2420112" y="974598"/>
                </a:lnTo>
                <a:lnTo>
                  <a:pt x="0" y="52578"/>
                </a:lnTo>
                <a:lnTo>
                  <a:pt x="225551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650125" y="396875"/>
            <a:ext cx="359664" cy="651510"/>
          </a:xfrm>
          <a:custGeom>
            <a:avLst/>
            <a:gdLst>
              <a:gd name="connsiteX0" fmla="*/ 260604 w 359664"/>
              <a:gd name="connsiteY0" fmla="*/ 0 h 651510"/>
              <a:gd name="connsiteX1" fmla="*/ 42672 w 359664"/>
              <a:gd name="connsiteY1" fmla="*/ 206502 h 651510"/>
              <a:gd name="connsiteX2" fmla="*/ 0 w 359664"/>
              <a:gd name="connsiteY2" fmla="*/ 447294 h 651510"/>
              <a:gd name="connsiteX3" fmla="*/ 73914 w 359664"/>
              <a:gd name="connsiteY3" fmla="*/ 610362 h 651510"/>
              <a:gd name="connsiteX4" fmla="*/ 211073 w 359664"/>
              <a:gd name="connsiteY4" fmla="*/ 651510 h 651510"/>
              <a:gd name="connsiteX5" fmla="*/ 170687 w 359664"/>
              <a:gd name="connsiteY5" fmla="*/ 299466 h 651510"/>
              <a:gd name="connsiteX6" fmla="*/ 359664 w 359664"/>
              <a:gd name="connsiteY6" fmla="*/ 33527 h 651510"/>
              <a:gd name="connsiteX7" fmla="*/ 260604 w 359664"/>
              <a:gd name="connsiteY7" fmla="*/ 0 h 6515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359664" h="651510">
                <a:moveTo>
                  <a:pt x="260604" y="0"/>
                </a:moveTo>
                <a:lnTo>
                  <a:pt x="42672" y="206502"/>
                </a:lnTo>
                <a:lnTo>
                  <a:pt x="0" y="447294"/>
                </a:lnTo>
                <a:lnTo>
                  <a:pt x="73914" y="610362"/>
                </a:lnTo>
                <a:lnTo>
                  <a:pt x="211073" y="651510"/>
                </a:lnTo>
                <a:lnTo>
                  <a:pt x="170687" y="299466"/>
                </a:lnTo>
                <a:lnTo>
                  <a:pt x="359664" y="33527"/>
                </a:lnTo>
                <a:lnTo>
                  <a:pt x="26060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343545" y="849503"/>
            <a:ext cx="1097280" cy="577596"/>
          </a:xfrm>
          <a:custGeom>
            <a:avLst/>
            <a:gdLst>
              <a:gd name="connsiteX0" fmla="*/ 31241 w 1097280"/>
              <a:gd name="connsiteY0" fmla="*/ 66294 h 577596"/>
              <a:gd name="connsiteX1" fmla="*/ 358902 w 1097280"/>
              <a:gd name="connsiteY1" fmla="*/ 128777 h 577596"/>
              <a:gd name="connsiteX2" fmla="*/ 726948 w 1097280"/>
              <a:gd name="connsiteY2" fmla="*/ 267462 h 577596"/>
              <a:gd name="connsiteX3" fmla="*/ 986790 w 1097280"/>
              <a:gd name="connsiteY3" fmla="*/ 474726 h 577596"/>
              <a:gd name="connsiteX4" fmla="*/ 731520 w 1097280"/>
              <a:gd name="connsiteY4" fmla="*/ 448818 h 577596"/>
              <a:gd name="connsiteX5" fmla="*/ 311658 w 1097280"/>
              <a:gd name="connsiteY5" fmla="*/ 284988 h 577596"/>
              <a:gd name="connsiteX6" fmla="*/ 112014 w 1097280"/>
              <a:gd name="connsiteY6" fmla="*/ 156210 h 577596"/>
              <a:gd name="connsiteX7" fmla="*/ 240030 w 1097280"/>
              <a:gd name="connsiteY7" fmla="*/ 318516 h 577596"/>
              <a:gd name="connsiteX8" fmla="*/ 610362 w 1097280"/>
              <a:gd name="connsiteY8" fmla="*/ 527304 h 577596"/>
              <a:gd name="connsiteX9" fmla="*/ 1045464 w 1097280"/>
              <a:gd name="connsiteY9" fmla="*/ 577596 h 577596"/>
              <a:gd name="connsiteX10" fmla="*/ 1097280 w 1097280"/>
              <a:gd name="connsiteY10" fmla="*/ 437388 h 577596"/>
              <a:gd name="connsiteX11" fmla="*/ 883920 w 1097280"/>
              <a:gd name="connsiteY11" fmla="*/ 234696 h 577596"/>
              <a:gd name="connsiteX12" fmla="*/ 380999 w 1097280"/>
              <a:gd name="connsiteY12" fmla="*/ 33527 h 577596"/>
              <a:gd name="connsiteX13" fmla="*/ 0 w 1097280"/>
              <a:gd name="connsiteY13" fmla="*/ 0 h 577596"/>
              <a:gd name="connsiteX14" fmla="*/ 31241 w 1097280"/>
              <a:gd name="connsiteY14" fmla="*/ 66294 h 5775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1097280" h="577596">
                <a:moveTo>
                  <a:pt x="31241" y="66294"/>
                </a:moveTo>
                <a:lnTo>
                  <a:pt x="358902" y="128777"/>
                </a:lnTo>
                <a:lnTo>
                  <a:pt x="726948" y="267462"/>
                </a:lnTo>
                <a:lnTo>
                  <a:pt x="986790" y="474726"/>
                </a:lnTo>
                <a:lnTo>
                  <a:pt x="731520" y="448818"/>
                </a:lnTo>
                <a:lnTo>
                  <a:pt x="311658" y="284988"/>
                </a:lnTo>
                <a:lnTo>
                  <a:pt x="112014" y="156210"/>
                </a:lnTo>
                <a:lnTo>
                  <a:pt x="240030" y="318516"/>
                </a:lnTo>
                <a:lnTo>
                  <a:pt x="610362" y="527304"/>
                </a:lnTo>
                <a:lnTo>
                  <a:pt x="1045464" y="577596"/>
                </a:lnTo>
                <a:lnTo>
                  <a:pt x="1097280" y="437388"/>
                </a:lnTo>
                <a:lnTo>
                  <a:pt x="883920" y="234696"/>
                </a:lnTo>
                <a:lnTo>
                  <a:pt x="380999" y="33527"/>
                </a:lnTo>
                <a:lnTo>
                  <a:pt x="0" y="0"/>
                </a:lnTo>
                <a:lnTo>
                  <a:pt x="31241" y="662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7837297" y="4529963"/>
            <a:ext cx="883158" cy="673608"/>
          </a:xfrm>
          <a:custGeom>
            <a:avLst/>
            <a:gdLst>
              <a:gd name="connsiteX0" fmla="*/ 11430 w 883158"/>
              <a:gd name="connsiteY0" fmla="*/ 673608 h 673608"/>
              <a:gd name="connsiteX1" fmla="*/ 140970 w 883158"/>
              <a:gd name="connsiteY1" fmla="*/ 630173 h 673608"/>
              <a:gd name="connsiteX2" fmla="*/ 346709 w 883158"/>
              <a:gd name="connsiteY2" fmla="*/ 530351 h 673608"/>
              <a:gd name="connsiteX3" fmla="*/ 870204 w 883158"/>
              <a:gd name="connsiteY3" fmla="*/ 137921 h 673608"/>
              <a:gd name="connsiteX4" fmla="*/ 883158 w 883158"/>
              <a:gd name="connsiteY4" fmla="*/ 74676 h 673608"/>
              <a:gd name="connsiteX5" fmla="*/ 838200 w 883158"/>
              <a:gd name="connsiteY5" fmla="*/ 12953 h 673608"/>
              <a:gd name="connsiteX6" fmla="*/ 751332 w 883158"/>
              <a:gd name="connsiteY6" fmla="*/ 0 h 673608"/>
              <a:gd name="connsiteX7" fmla="*/ 147828 w 883158"/>
              <a:gd name="connsiteY7" fmla="*/ 426720 h 673608"/>
              <a:gd name="connsiteX8" fmla="*/ 83820 w 883158"/>
              <a:gd name="connsiteY8" fmla="*/ 563117 h 673608"/>
              <a:gd name="connsiteX9" fmla="*/ 0 w 883158"/>
              <a:gd name="connsiteY9" fmla="*/ 653033 h 673608"/>
              <a:gd name="connsiteX10" fmla="*/ 11430 w 883158"/>
              <a:gd name="connsiteY10" fmla="*/ 673608 h 67360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883158" h="673608">
                <a:moveTo>
                  <a:pt x="11430" y="673608"/>
                </a:moveTo>
                <a:lnTo>
                  <a:pt x="140970" y="630173"/>
                </a:lnTo>
                <a:lnTo>
                  <a:pt x="346709" y="530351"/>
                </a:lnTo>
                <a:lnTo>
                  <a:pt x="870204" y="137921"/>
                </a:lnTo>
                <a:lnTo>
                  <a:pt x="883158" y="74676"/>
                </a:lnTo>
                <a:lnTo>
                  <a:pt x="838200" y="12953"/>
                </a:lnTo>
                <a:lnTo>
                  <a:pt x="751332" y="0"/>
                </a:lnTo>
                <a:lnTo>
                  <a:pt x="147828" y="426720"/>
                </a:lnTo>
                <a:lnTo>
                  <a:pt x="83820" y="563117"/>
                </a:lnTo>
                <a:lnTo>
                  <a:pt x="0" y="653033"/>
                </a:lnTo>
                <a:lnTo>
                  <a:pt x="11430" y="673608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7813687" y="4503293"/>
            <a:ext cx="880872" cy="674370"/>
          </a:xfrm>
          <a:custGeom>
            <a:avLst/>
            <a:gdLst>
              <a:gd name="connsiteX0" fmla="*/ 865632 w 880872"/>
              <a:gd name="connsiteY0" fmla="*/ 138684 h 674370"/>
              <a:gd name="connsiteX1" fmla="*/ 221742 w 880872"/>
              <a:gd name="connsiteY1" fmla="*/ 620267 h 674370"/>
              <a:gd name="connsiteX2" fmla="*/ 132588 w 880872"/>
              <a:gd name="connsiteY2" fmla="*/ 636270 h 674370"/>
              <a:gd name="connsiteX3" fmla="*/ 6858 w 880872"/>
              <a:gd name="connsiteY3" fmla="*/ 674370 h 674370"/>
              <a:gd name="connsiteX4" fmla="*/ 0 w 880872"/>
              <a:gd name="connsiteY4" fmla="*/ 654558 h 674370"/>
              <a:gd name="connsiteX5" fmla="*/ 87630 w 880872"/>
              <a:gd name="connsiteY5" fmla="*/ 550164 h 674370"/>
              <a:gd name="connsiteX6" fmla="*/ 144780 w 880872"/>
              <a:gd name="connsiteY6" fmla="*/ 434340 h 674370"/>
              <a:gd name="connsiteX7" fmla="*/ 755142 w 880872"/>
              <a:gd name="connsiteY7" fmla="*/ 0 h 674370"/>
              <a:gd name="connsiteX8" fmla="*/ 839723 w 880872"/>
              <a:gd name="connsiteY8" fmla="*/ 21335 h 674370"/>
              <a:gd name="connsiteX9" fmla="*/ 880872 w 880872"/>
              <a:gd name="connsiteY9" fmla="*/ 80771 h 674370"/>
              <a:gd name="connsiteX10" fmla="*/ 865632 w 880872"/>
              <a:gd name="connsiteY10" fmla="*/ 138684 h 67437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880872" h="674370">
                <a:moveTo>
                  <a:pt x="865632" y="138684"/>
                </a:moveTo>
                <a:lnTo>
                  <a:pt x="221742" y="620267"/>
                </a:lnTo>
                <a:lnTo>
                  <a:pt x="132588" y="636270"/>
                </a:lnTo>
                <a:lnTo>
                  <a:pt x="6858" y="674370"/>
                </a:lnTo>
                <a:lnTo>
                  <a:pt x="0" y="654558"/>
                </a:lnTo>
                <a:lnTo>
                  <a:pt x="87630" y="550164"/>
                </a:lnTo>
                <a:lnTo>
                  <a:pt x="144780" y="434340"/>
                </a:lnTo>
                <a:lnTo>
                  <a:pt x="755142" y="0"/>
                </a:lnTo>
                <a:lnTo>
                  <a:pt x="839723" y="21335"/>
                </a:lnTo>
                <a:lnTo>
                  <a:pt x="880872" y="80771"/>
                </a:lnTo>
                <a:lnTo>
                  <a:pt x="865632" y="13868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7956944" y="4568063"/>
            <a:ext cx="638556" cy="531114"/>
          </a:xfrm>
          <a:custGeom>
            <a:avLst/>
            <a:gdLst>
              <a:gd name="connsiteX0" fmla="*/ 509778 w 638556"/>
              <a:gd name="connsiteY0" fmla="*/ 0 h 531114"/>
              <a:gd name="connsiteX1" fmla="*/ 0 w 638556"/>
              <a:gd name="connsiteY1" fmla="*/ 365759 h 531114"/>
              <a:gd name="connsiteX2" fmla="*/ 96011 w 638556"/>
              <a:gd name="connsiteY2" fmla="*/ 438911 h 531114"/>
              <a:gd name="connsiteX3" fmla="*/ 112776 w 638556"/>
              <a:gd name="connsiteY3" fmla="*/ 531114 h 531114"/>
              <a:gd name="connsiteX4" fmla="*/ 638556 w 638556"/>
              <a:gd name="connsiteY4" fmla="*/ 138684 h 531114"/>
              <a:gd name="connsiteX5" fmla="*/ 604266 w 638556"/>
              <a:gd name="connsiteY5" fmla="*/ 58673 h 531114"/>
              <a:gd name="connsiteX6" fmla="*/ 509778 w 638556"/>
              <a:gd name="connsiteY6" fmla="*/ 0 h 53111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638556" h="531114">
                <a:moveTo>
                  <a:pt x="509778" y="0"/>
                </a:moveTo>
                <a:lnTo>
                  <a:pt x="0" y="365759"/>
                </a:lnTo>
                <a:lnTo>
                  <a:pt x="96011" y="438911"/>
                </a:lnTo>
                <a:lnTo>
                  <a:pt x="112776" y="531114"/>
                </a:lnTo>
                <a:lnTo>
                  <a:pt x="638556" y="138684"/>
                </a:lnTo>
                <a:lnTo>
                  <a:pt x="604266" y="58673"/>
                </a:lnTo>
                <a:lnTo>
                  <a:pt x="509778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7987" y="5045837"/>
            <a:ext cx="65531" cy="122682"/>
          </a:xfrm>
          <a:custGeom>
            <a:avLst/>
            <a:gdLst>
              <a:gd name="connsiteX0" fmla="*/ 65532 w 65531"/>
              <a:gd name="connsiteY0" fmla="*/ 109728 h 122682"/>
              <a:gd name="connsiteX1" fmla="*/ 57150 w 65531"/>
              <a:gd name="connsiteY1" fmla="*/ 53340 h 122682"/>
              <a:gd name="connsiteX2" fmla="*/ 19811 w 65531"/>
              <a:gd name="connsiteY2" fmla="*/ 0 h 122682"/>
              <a:gd name="connsiteX3" fmla="*/ 0 w 65531"/>
              <a:gd name="connsiteY3" fmla="*/ 46482 h 122682"/>
              <a:gd name="connsiteX4" fmla="*/ 28194 w 65531"/>
              <a:gd name="connsiteY4" fmla="*/ 80771 h 122682"/>
              <a:gd name="connsiteX5" fmla="*/ 39623 w 65531"/>
              <a:gd name="connsiteY5" fmla="*/ 122682 h 122682"/>
              <a:gd name="connsiteX6" fmla="*/ 65532 w 65531"/>
              <a:gd name="connsiteY6" fmla="*/ 109728 h 12268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65531" h="122682">
                <a:moveTo>
                  <a:pt x="65532" y="109728"/>
                </a:moveTo>
                <a:lnTo>
                  <a:pt x="57150" y="53340"/>
                </a:lnTo>
                <a:lnTo>
                  <a:pt x="19811" y="0"/>
                </a:lnTo>
                <a:lnTo>
                  <a:pt x="0" y="46482"/>
                </a:lnTo>
                <a:lnTo>
                  <a:pt x="28194" y="80771"/>
                </a:lnTo>
                <a:lnTo>
                  <a:pt x="39623" y="122682"/>
                </a:lnTo>
                <a:lnTo>
                  <a:pt x="65532" y="1097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7820546" y="4507865"/>
            <a:ext cx="911352" cy="728472"/>
          </a:xfrm>
          <a:custGeom>
            <a:avLst/>
            <a:gdLst>
              <a:gd name="connsiteX0" fmla="*/ 905255 w 911352"/>
              <a:gd name="connsiteY0" fmla="*/ 153924 h 728472"/>
              <a:gd name="connsiteX1" fmla="*/ 911352 w 911352"/>
              <a:gd name="connsiteY1" fmla="*/ 89154 h 728472"/>
              <a:gd name="connsiteX2" fmla="*/ 858773 w 911352"/>
              <a:gd name="connsiteY2" fmla="*/ 9144 h 728472"/>
              <a:gd name="connsiteX3" fmla="*/ 765047 w 911352"/>
              <a:gd name="connsiteY3" fmla="*/ 0 h 728472"/>
              <a:gd name="connsiteX4" fmla="*/ 150876 w 911352"/>
              <a:gd name="connsiteY4" fmla="*/ 443484 h 728472"/>
              <a:gd name="connsiteX5" fmla="*/ 86105 w 911352"/>
              <a:gd name="connsiteY5" fmla="*/ 580644 h 728472"/>
              <a:gd name="connsiteX6" fmla="*/ 0 w 911352"/>
              <a:gd name="connsiteY6" fmla="*/ 670560 h 728472"/>
              <a:gd name="connsiteX7" fmla="*/ 11429 w 911352"/>
              <a:gd name="connsiteY7" fmla="*/ 728472 h 728472"/>
              <a:gd name="connsiteX8" fmla="*/ 140969 w 911352"/>
              <a:gd name="connsiteY8" fmla="*/ 674370 h 728472"/>
              <a:gd name="connsiteX9" fmla="*/ 237743 w 911352"/>
              <a:gd name="connsiteY9" fmla="*/ 680466 h 728472"/>
              <a:gd name="connsiteX10" fmla="*/ 250697 w 911352"/>
              <a:gd name="connsiteY10" fmla="*/ 643890 h 728472"/>
              <a:gd name="connsiteX11" fmla="*/ 162305 w 911352"/>
              <a:gd name="connsiteY11" fmla="*/ 640842 h 728472"/>
              <a:gd name="connsiteX12" fmla="*/ 46481 w 911352"/>
              <a:gd name="connsiteY12" fmla="*/ 671322 h 728472"/>
              <a:gd name="connsiteX13" fmla="*/ 112014 w 911352"/>
              <a:gd name="connsiteY13" fmla="*/ 590550 h 728472"/>
              <a:gd name="connsiteX14" fmla="*/ 163829 w 911352"/>
              <a:gd name="connsiteY14" fmla="*/ 478536 h 728472"/>
              <a:gd name="connsiteX15" fmla="*/ 230123 w 911352"/>
              <a:gd name="connsiteY15" fmla="*/ 547116 h 728472"/>
              <a:gd name="connsiteX16" fmla="*/ 255269 w 911352"/>
              <a:gd name="connsiteY16" fmla="*/ 624078 h 728472"/>
              <a:gd name="connsiteX17" fmla="*/ 281177 w 911352"/>
              <a:gd name="connsiteY17" fmla="*/ 568452 h 728472"/>
              <a:gd name="connsiteX18" fmla="*/ 256031 w 911352"/>
              <a:gd name="connsiteY18" fmla="*/ 496824 h 728472"/>
              <a:gd name="connsiteX19" fmla="*/ 201167 w 911352"/>
              <a:gd name="connsiteY19" fmla="*/ 442722 h 728472"/>
              <a:gd name="connsiteX20" fmla="*/ 774191 w 911352"/>
              <a:gd name="connsiteY20" fmla="*/ 35814 h 728472"/>
              <a:gd name="connsiteX21" fmla="*/ 828293 w 911352"/>
              <a:gd name="connsiteY21" fmla="*/ 49530 h 728472"/>
              <a:gd name="connsiteX22" fmla="*/ 877823 w 911352"/>
              <a:gd name="connsiteY22" fmla="*/ 97536 h 728472"/>
              <a:gd name="connsiteX23" fmla="*/ 885443 w 911352"/>
              <a:gd name="connsiteY23" fmla="*/ 186690 h 728472"/>
              <a:gd name="connsiteX24" fmla="*/ 905255 w 911352"/>
              <a:gd name="connsiteY24" fmla="*/ 153924 h 72847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911352" h="728472">
                <a:moveTo>
                  <a:pt x="905255" y="153924"/>
                </a:moveTo>
                <a:lnTo>
                  <a:pt x="911352" y="89154"/>
                </a:lnTo>
                <a:lnTo>
                  <a:pt x="858773" y="9144"/>
                </a:lnTo>
                <a:lnTo>
                  <a:pt x="765047" y="0"/>
                </a:lnTo>
                <a:lnTo>
                  <a:pt x="150876" y="443484"/>
                </a:lnTo>
                <a:lnTo>
                  <a:pt x="86105" y="580644"/>
                </a:lnTo>
                <a:lnTo>
                  <a:pt x="0" y="670560"/>
                </a:lnTo>
                <a:lnTo>
                  <a:pt x="11429" y="728472"/>
                </a:lnTo>
                <a:lnTo>
                  <a:pt x="140969" y="674370"/>
                </a:lnTo>
                <a:lnTo>
                  <a:pt x="237743" y="680466"/>
                </a:lnTo>
                <a:lnTo>
                  <a:pt x="250697" y="643890"/>
                </a:lnTo>
                <a:lnTo>
                  <a:pt x="162305" y="640842"/>
                </a:lnTo>
                <a:lnTo>
                  <a:pt x="46481" y="671322"/>
                </a:lnTo>
                <a:lnTo>
                  <a:pt x="112014" y="590550"/>
                </a:lnTo>
                <a:lnTo>
                  <a:pt x="163829" y="478536"/>
                </a:lnTo>
                <a:lnTo>
                  <a:pt x="230123" y="547116"/>
                </a:lnTo>
                <a:lnTo>
                  <a:pt x="255269" y="624078"/>
                </a:lnTo>
                <a:lnTo>
                  <a:pt x="281177" y="568452"/>
                </a:lnTo>
                <a:lnTo>
                  <a:pt x="256031" y="496824"/>
                </a:lnTo>
                <a:lnTo>
                  <a:pt x="201167" y="442722"/>
                </a:lnTo>
                <a:lnTo>
                  <a:pt x="774191" y="35814"/>
                </a:lnTo>
                <a:lnTo>
                  <a:pt x="828293" y="49530"/>
                </a:lnTo>
                <a:lnTo>
                  <a:pt x="877823" y="97536"/>
                </a:lnTo>
                <a:lnTo>
                  <a:pt x="885443" y="186690"/>
                </a:lnTo>
                <a:lnTo>
                  <a:pt x="905255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8098663" y="4644263"/>
            <a:ext cx="616458" cy="498348"/>
          </a:xfrm>
          <a:custGeom>
            <a:avLst/>
            <a:gdLst>
              <a:gd name="connsiteX0" fmla="*/ 595883 w 616458"/>
              <a:gd name="connsiteY0" fmla="*/ 61722 h 498348"/>
              <a:gd name="connsiteX1" fmla="*/ 0 w 616458"/>
              <a:gd name="connsiteY1" fmla="*/ 498347 h 498348"/>
              <a:gd name="connsiteX2" fmla="*/ 33528 w 616458"/>
              <a:gd name="connsiteY2" fmla="*/ 434340 h 498348"/>
              <a:gd name="connsiteX3" fmla="*/ 616457 w 616458"/>
              <a:gd name="connsiteY3" fmla="*/ 0 h 498348"/>
              <a:gd name="connsiteX4" fmla="*/ 595883 w 616458"/>
              <a:gd name="connsiteY4" fmla="*/ 61722 h 4983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16458" h="498348">
                <a:moveTo>
                  <a:pt x="595883" y="61722"/>
                </a:moveTo>
                <a:lnTo>
                  <a:pt x="0" y="498347"/>
                </a:lnTo>
                <a:lnTo>
                  <a:pt x="33528" y="434340"/>
                </a:lnTo>
                <a:lnTo>
                  <a:pt x="616457" y="0"/>
                </a:lnTo>
                <a:lnTo>
                  <a:pt x="595883" y="6172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8481962" y="4584827"/>
            <a:ext cx="151638" cy="155447"/>
          </a:xfrm>
          <a:custGeom>
            <a:avLst/>
            <a:gdLst>
              <a:gd name="connsiteX0" fmla="*/ 151637 w 151638"/>
              <a:gd name="connsiteY0" fmla="*/ 137159 h 155447"/>
              <a:gd name="connsiteX1" fmla="*/ 133350 w 151638"/>
              <a:gd name="connsiteY1" fmla="*/ 54101 h 155447"/>
              <a:gd name="connsiteX2" fmla="*/ 80771 w 151638"/>
              <a:gd name="connsiteY2" fmla="*/ 7619 h 155447"/>
              <a:gd name="connsiteX3" fmla="*/ 29717 w 151638"/>
              <a:gd name="connsiteY3" fmla="*/ 0 h 155447"/>
              <a:gd name="connsiteX4" fmla="*/ 0 w 151638"/>
              <a:gd name="connsiteY4" fmla="*/ 25907 h 155447"/>
              <a:gd name="connsiteX5" fmla="*/ 91439 w 151638"/>
              <a:gd name="connsiteY5" fmla="*/ 70103 h 155447"/>
              <a:gd name="connsiteX6" fmla="*/ 128777 w 151638"/>
              <a:gd name="connsiteY6" fmla="*/ 155447 h 155447"/>
              <a:gd name="connsiteX7" fmla="*/ 151637 w 151638"/>
              <a:gd name="connsiteY7" fmla="*/ 137159 h 1554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51638" h="155447">
                <a:moveTo>
                  <a:pt x="151637" y="137159"/>
                </a:moveTo>
                <a:lnTo>
                  <a:pt x="133350" y="54101"/>
                </a:lnTo>
                <a:lnTo>
                  <a:pt x="80771" y="7619"/>
                </a:lnTo>
                <a:lnTo>
                  <a:pt x="29717" y="0"/>
                </a:lnTo>
                <a:lnTo>
                  <a:pt x="0" y="25907"/>
                </a:lnTo>
                <a:lnTo>
                  <a:pt x="91439" y="70103"/>
                </a:lnTo>
                <a:lnTo>
                  <a:pt x="128777" y="155447"/>
                </a:lnTo>
                <a:lnTo>
                  <a:pt x="151637" y="13715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8164956" y="4754753"/>
            <a:ext cx="294894" cy="196596"/>
          </a:xfrm>
          <a:custGeom>
            <a:avLst/>
            <a:gdLst>
              <a:gd name="connsiteX0" fmla="*/ 274320 w 294894"/>
              <a:gd name="connsiteY0" fmla="*/ 0 h 196596"/>
              <a:gd name="connsiteX1" fmla="*/ 210311 w 294894"/>
              <a:gd name="connsiteY1" fmla="*/ 68579 h 196596"/>
              <a:gd name="connsiteX2" fmla="*/ 122682 w 294894"/>
              <a:gd name="connsiteY2" fmla="*/ 134111 h 196596"/>
              <a:gd name="connsiteX3" fmla="*/ 33528 w 294894"/>
              <a:gd name="connsiteY3" fmla="*/ 164591 h 196596"/>
              <a:gd name="connsiteX4" fmla="*/ 77723 w 294894"/>
              <a:gd name="connsiteY4" fmla="*/ 108203 h 196596"/>
              <a:gd name="connsiteX5" fmla="*/ 179832 w 294894"/>
              <a:gd name="connsiteY5" fmla="*/ 33527 h 196596"/>
              <a:gd name="connsiteX6" fmla="*/ 240792 w 294894"/>
              <a:gd name="connsiteY6" fmla="*/ 6095 h 196596"/>
              <a:gd name="connsiteX7" fmla="*/ 182118 w 294894"/>
              <a:gd name="connsiteY7" fmla="*/ 11429 h 196596"/>
              <a:gd name="connsiteX8" fmla="*/ 76961 w 294894"/>
              <a:gd name="connsiteY8" fmla="*/ 67817 h 196596"/>
              <a:gd name="connsiteX9" fmla="*/ 0 w 294894"/>
              <a:gd name="connsiteY9" fmla="*/ 163067 h 196596"/>
              <a:gd name="connsiteX10" fmla="*/ 26670 w 294894"/>
              <a:gd name="connsiteY10" fmla="*/ 196595 h 196596"/>
              <a:gd name="connsiteX11" fmla="*/ 107442 w 294894"/>
              <a:gd name="connsiteY11" fmla="*/ 176783 h 196596"/>
              <a:gd name="connsiteX12" fmla="*/ 230123 w 294894"/>
              <a:gd name="connsiteY12" fmla="*/ 88391 h 196596"/>
              <a:gd name="connsiteX13" fmla="*/ 294894 w 294894"/>
              <a:gd name="connsiteY13" fmla="*/ 3047 h 196596"/>
              <a:gd name="connsiteX14" fmla="*/ 274320 w 294894"/>
              <a:gd name="connsiteY14" fmla="*/ 0 h 1965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294894" h="196596">
                <a:moveTo>
                  <a:pt x="274320" y="0"/>
                </a:moveTo>
                <a:lnTo>
                  <a:pt x="210311" y="68579"/>
                </a:lnTo>
                <a:lnTo>
                  <a:pt x="122682" y="134111"/>
                </a:lnTo>
                <a:lnTo>
                  <a:pt x="33528" y="164591"/>
                </a:lnTo>
                <a:lnTo>
                  <a:pt x="77723" y="108203"/>
                </a:lnTo>
                <a:lnTo>
                  <a:pt x="179832" y="33527"/>
                </a:lnTo>
                <a:lnTo>
                  <a:pt x="240792" y="6095"/>
                </a:lnTo>
                <a:lnTo>
                  <a:pt x="182118" y="11429"/>
                </a:lnTo>
                <a:lnTo>
                  <a:pt x="76961" y="67817"/>
                </a:lnTo>
                <a:lnTo>
                  <a:pt x="0" y="163067"/>
                </a:lnTo>
                <a:lnTo>
                  <a:pt x="26670" y="196595"/>
                </a:lnTo>
                <a:lnTo>
                  <a:pt x="107442" y="176783"/>
                </a:lnTo>
                <a:lnTo>
                  <a:pt x="230123" y="88391"/>
                </a:lnTo>
                <a:lnTo>
                  <a:pt x="294894" y="3047"/>
                </a:lnTo>
                <a:lnTo>
                  <a:pt x="27432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0155" y="5016881"/>
            <a:ext cx="6835140" cy="798144"/>
          </a:xfrm>
          <a:custGeom>
            <a:avLst/>
            <a:gdLst>
              <a:gd name="connsiteX0" fmla="*/ 23622 w 6835140"/>
              <a:gd name="connsiteY0" fmla="*/ 0 h 798144"/>
              <a:gd name="connsiteX1" fmla="*/ 45719 w 6835140"/>
              <a:gd name="connsiteY1" fmla="*/ 7620 h 798144"/>
              <a:gd name="connsiteX2" fmla="*/ 70104 w 6835140"/>
              <a:gd name="connsiteY2" fmla="*/ 16002 h 798144"/>
              <a:gd name="connsiteX3" fmla="*/ 96774 w 6835140"/>
              <a:gd name="connsiteY3" fmla="*/ 25146 h 798144"/>
              <a:gd name="connsiteX4" fmla="*/ 125730 w 6835140"/>
              <a:gd name="connsiteY4" fmla="*/ 35814 h 798144"/>
              <a:gd name="connsiteX5" fmla="*/ 1192529 w 6835140"/>
              <a:gd name="connsiteY5" fmla="*/ 388620 h 798144"/>
              <a:gd name="connsiteX6" fmla="*/ 1233678 w 6835140"/>
              <a:gd name="connsiteY6" fmla="*/ 395478 h 798144"/>
              <a:gd name="connsiteX7" fmla="*/ 1273301 w 6835140"/>
              <a:gd name="connsiteY7" fmla="*/ 400811 h 798144"/>
              <a:gd name="connsiteX8" fmla="*/ 2372106 w 6835140"/>
              <a:gd name="connsiteY8" fmla="*/ 227076 h 798144"/>
              <a:gd name="connsiteX9" fmla="*/ 2403348 w 6835140"/>
              <a:gd name="connsiteY9" fmla="*/ 224790 h 798144"/>
              <a:gd name="connsiteX10" fmla="*/ 2433828 w 6835140"/>
              <a:gd name="connsiteY10" fmla="*/ 224028 h 798144"/>
              <a:gd name="connsiteX11" fmla="*/ 2462784 w 6835140"/>
              <a:gd name="connsiteY11" fmla="*/ 224790 h 798144"/>
              <a:gd name="connsiteX12" fmla="*/ 2982468 w 6835140"/>
              <a:gd name="connsiteY12" fmla="*/ 593597 h 798144"/>
              <a:gd name="connsiteX13" fmla="*/ 2989326 w 6835140"/>
              <a:gd name="connsiteY13" fmla="*/ 592073 h 798144"/>
              <a:gd name="connsiteX14" fmla="*/ 2996946 w 6835140"/>
              <a:gd name="connsiteY14" fmla="*/ 589788 h 798144"/>
              <a:gd name="connsiteX15" fmla="*/ 3004565 w 6835140"/>
              <a:gd name="connsiteY15" fmla="*/ 588264 h 798144"/>
              <a:gd name="connsiteX16" fmla="*/ 3011424 w 6835140"/>
              <a:gd name="connsiteY16" fmla="*/ 585215 h 798144"/>
              <a:gd name="connsiteX17" fmla="*/ 3019044 w 6835140"/>
              <a:gd name="connsiteY17" fmla="*/ 582167 h 798144"/>
              <a:gd name="connsiteX18" fmla="*/ 3379470 w 6835140"/>
              <a:gd name="connsiteY18" fmla="*/ 318515 h 798144"/>
              <a:gd name="connsiteX19" fmla="*/ 3408426 w 6835140"/>
              <a:gd name="connsiteY19" fmla="*/ 303276 h 798144"/>
              <a:gd name="connsiteX20" fmla="*/ 3982212 w 6835140"/>
              <a:gd name="connsiteY20" fmla="*/ 279653 h 798144"/>
              <a:gd name="connsiteX21" fmla="*/ 4037838 w 6835140"/>
              <a:gd name="connsiteY21" fmla="*/ 293370 h 798144"/>
              <a:gd name="connsiteX22" fmla="*/ 4095750 w 6835140"/>
              <a:gd name="connsiteY22" fmla="*/ 308609 h 798144"/>
              <a:gd name="connsiteX23" fmla="*/ 4154424 w 6835140"/>
              <a:gd name="connsiteY23" fmla="*/ 326135 h 798144"/>
              <a:gd name="connsiteX24" fmla="*/ 4214622 w 6835140"/>
              <a:gd name="connsiteY24" fmla="*/ 344423 h 798144"/>
              <a:gd name="connsiteX25" fmla="*/ 4277106 w 6835140"/>
              <a:gd name="connsiteY25" fmla="*/ 363473 h 798144"/>
              <a:gd name="connsiteX26" fmla="*/ 5058918 w 6835140"/>
              <a:gd name="connsiteY26" fmla="*/ 617982 h 798144"/>
              <a:gd name="connsiteX27" fmla="*/ 5122926 w 6835140"/>
              <a:gd name="connsiteY27" fmla="*/ 636270 h 798144"/>
              <a:gd name="connsiteX28" fmla="*/ 5185410 w 6835140"/>
              <a:gd name="connsiteY28" fmla="*/ 653034 h 798144"/>
              <a:gd name="connsiteX29" fmla="*/ 5718048 w 6835140"/>
              <a:gd name="connsiteY29" fmla="*/ 717041 h 798144"/>
              <a:gd name="connsiteX30" fmla="*/ 5764530 w 6835140"/>
              <a:gd name="connsiteY30" fmla="*/ 710946 h 798144"/>
              <a:gd name="connsiteX31" fmla="*/ 5810250 w 6835140"/>
              <a:gd name="connsiteY31" fmla="*/ 703326 h 798144"/>
              <a:gd name="connsiteX32" fmla="*/ 5855207 w 6835140"/>
              <a:gd name="connsiteY32" fmla="*/ 693420 h 798144"/>
              <a:gd name="connsiteX33" fmla="*/ 6713219 w 6835140"/>
              <a:gd name="connsiteY33" fmla="*/ 265176 h 798144"/>
              <a:gd name="connsiteX34" fmla="*/ 6737604 w 6835140"/>
              <a:gd name="connsiteY34" fmla="*/ 250697 h 798144"/>
              <a:gd name="connsiteX35" fmla="*/ 6761226 w 6835140"/>
              <a:gd name="connsiteY35" fmla="*/ 238505 h 798144"/>
              <a:gd name="connsiteX36" fmla="*/ 6782562 w 6835140"/>
              <a:gd name="connsiteY36" fmla="*/ 227076 h 798144"/>
              <a:gd name="connsiteX37" fmla="*/ 6803136 w 6835140"/>
              <a:gd name="connsiteY37" fmla="*/ 217932 h 798144"/>
              <a:gd name="connsiteX38" fmla="*/ 6835140 w 6835140"/>
              <a:gd name="connsiteY38" fmla="*/ 287273 h 798144"/>
              <a:gd name="connsiteX39" fmla="*/ 6817614 w 6835140"/>
              <a:gd name="connsiteY39" fmla="*/ 294894 h 798144"/>
              <a:gd name="connsiteX40" fmla="*/ 6797802 w 6835140"/>
              <a:gd name="connsiteY40" fmla="*/ 304800 h 798144"/>
              <a:gd name="connsiteX41" fmla="*/ 6775704 w 6835140"/>
              <a:gd name="connsiteY41" fmla="*/ 316991 h 798144"/>
              <a:gd name="connsiteX42" fmla="*/ 6752843 w 6835140"/>
              <a:gd name="connsiteY42" fmla="*/ 330708 h 798144"/>
              <a:gd name="connsiteX43" fmla="*/ 5919216 w 6835140"/>
              <a:gd name="connsiteY43" fmla="*/ 755903 h 798144"/>
              <a:gd name="connsiteX44" fmla="*/ 5871210 w 6835140"/>
              <a:gd name="connsiteY44" fmla="*/ 768096 h 798144"/>
              <a:gd name="connsiteX45" fmla="*/ 5823204 w 6835140"/>
              <a:gd name="connsiteY45" fmla="*/ 778002 h 798144"/>
              <a:gd name="connsiteX46" fmla="*/ 5773674 w 6835140"/>
              <a:gd name="connsiteY46" fmla="*/ 786384 h 798144"/>
              <a:gd name="connsiteX47" fmla="*/ 5289042 w 6835140"/>
              <a:gd name="connsiteY47" fmla="*/ 756665 h 798144"/>
              <a:gd name="connsiteX48" fmla="*/ 5228082 w 6835140"/>
              <a:gd name="connsiteY48" fmla="*/ 742188 h 798144"/>
              <a:gd name="connsiteX49" fmla="*/ 5165598 w 6835140"/>
              <a:gd name="connsiteY49" fmla="*/ 726947 h 798144"/>
              <a:gd name="connsiteX50" fmla="*/ 4315968 w 6835140"/>
              <a:gd name="connsiteY50" fmla="*/ 456438 h 798144"/>
              <a:gd name="connsiteX51" fmla="*/ 4254246 w 6835140"/>
              <a:gd name="connsiteY51" fmla="*/ 435864 h 798144"/>
              <a:gd name="connsiteX52" fmla="*/ 4193286 w 6835140"/>
              <a:gd name="connsiteY52" fmla="*/ 416814 h 798144"/>
              <a:gd name="connsiteX53" fmla="*/ 4133850 w 6835140"/>
              <a:gd name="connsiteY53" fmla="*/ 399288 h 798144"/>
              <a:gd name="connsiteX54" fmla="*/ 4075938 w 6835140"/>
              <a:gd name="connsiteY54" fmla="*/ 382523 h 798144"/>
              <a:gd name="connsiteX55" fmla="*/ 4019550 w 6835140"/>
              <a:gd name="connsiteY55" fmla="*/ 367284 h 798144"/>
              <a:gd name="connsiteX56" fmla="*/ 3469386 w 6835140"/>
              <a:gd name="connsiteY56" fmla="*/ 359664 h 798144"/>
              <a:gd name="connsiteX57" fmla="*/ 3455670 w 6835140"/>
              <a:gd name="connsiteY57" fmla="*/ 365759 h 798144"/>
              <a:gd name="connsiteX58" fmla="*/ 3442715 w 6835140"/>
              <a:gd name="connsiteY58" fmla="*/ 371856 h 798144"/>
              <a:gd name="connsiteX59" fmla="*/ 3057906 w 6835140"/>
              <a:gd name="connsiteY59" fmla="*/ 648462 h 798144"/>
              <a:gd name="connsiteX60" fmla="*/ 3047238 w 6835140"/>
              <a:gd name="connsiteY60" fmla="*/ 653034 h 798144"/>
              <a:gd name="connsiteX61" fmla="*/ 3025902 w 6835140"/>
              <a:gd name="connsiteY61" fmla="*/ 660653 h 798144"/>
              <a:gd name="connsiteX62" fmla="*/ 3014471 w 6835140"/>
              <a:gd name="connsiteY62" fmla="*/ 664464 h 798144"/>
              <a:gd name="connsiteX63" fmla="*/ 3003803 w 6835140"/>
              <a:gd name="connsiteY63" fmla="*/ 666750 h 798144"/>
              <a:gd name="connsiteX64" fmla="*/ 2485644 w 6835140"/>
              <a:gd name="connsiteY64" fmla="*/ 303276 h 798144"/>
              <a:gd name="connsiteX65" fmla="*/ 2461259 w 6835140"/>
              <a:gd name="connsiteY65" fmla="*/ 300990 h 798144"/>
              <a:gd name="connsiteX66" fmla="*/ 2435352 w 6835140"/>
              <a:gd name="connsiteY66" fmla="*/ 300228 h 798144"/>
              <a:gd name="connsiteX67" fmla="*/ 2408682 w 6835140"/>
              <a:gd name="connsiteY67" fmla="*/ 300990 h 798144"/>
              <a:gd name="connsiteX68" fmla="*/ 2379726 w 6835140"/>
              <a:gd name="connsiteY68" fmla="*/ 303276 h 798144"/>
              <a:gd name="connsiteX69" fmla="*/ 1959101 w 6835140"/>
              <a:gd name="connsiteY69" fmla="*/ 393191 h 798144"/>
              <a:gd name="connsiteX70" fmla="*/ 1879092 w 6835140"/>
              <a:gd name="connsiteY70" fmla="*/ 413003 h 798144"/>
              <a:gd name="connsiteX71" fmla="*/ 1798320 w 6835140"/>
              <a:gd name="connsiteY71" fmla="*/ 432053 h 798144"/>
              <a:gd name="connsiteX72" fmla="*/ 1343406 w 6835140"/>
              <a:gd name="connsiteY72" fmla="*/ 483870 h 798144"/>
              <a:gd name="connsiteX73" fmla="*/ 1303020 w 6835140"/>
              <a:gd name="connsiteY73" fmla="*/ 480822 h 798144"/>
              <a:gd name="connsiteX74" fmla="*/ 1262634 w 6835140"/>
              <a:gd name="connsiteY74" fmla="*/ 476250 h 798144"/>
              <a:gd name="connsiteX75" fmla="*/ 1220724 w 6835140"/>
              <a:gd name="connsiteY75" fmla="*/ 470153 h 798144"/>
              <a:gd name="connsiteX76" fmla="*/ 99822 w 6835140"/>
              <a:gd name="connsiteY76" fmla="*/ 107441 h 798144"/>
              <a:gd name="connsiteX77" fmla="*/ 70866 w 6835140"/>
              <a:gd name="connsiteY77" fmla="*/ 97535 h 798144"/>
              <a:gd name="connsiteX78" fmla="*/ 44958 w 6835140"/>
              <a:gd name="connsiteY78" fmla="*/ 87629 h 798144"/>
              <a:gd name="connsiteX79" fmla="*/ 22097 w 6835140"/>
              <a:gd name="connsiteY79" fmla="*/ 80009 h 798144"/>
              <a:gd name="connsiteX80" fmla="*/ 0 w 6835140"/>
              <a:gd name="connsiteY80" fmla="*/ 72390 h 798144"/>
              <a:gd name="connsiteX81" fmla="*/ 23622 w 6835140"/>
              <a:gd name="connsiteY81" fmla="*/ 0 h 7981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  <a:cxn ang="32">
                <a:pos x="connsiteX32" y="connsiteY32"/>
              </a:cxn>
              <a:cxn ang="33">
                <a:pos x="connsiteX33" y="connsiteY33"/>
              </a:cxn>
              <a:cxn ang="34">
                <a:pos x="connsiteX34" y="connsiteY34"/>
              </a:cxn>
              <a:cxn ang="35">
                <a:pos x="connsiteX35" y="connsiteY35"/>
              </a:cxn>
              <a:cxn ang="36">
                <a:pos x="connsiteX36" y="connsiteY36"/>
              </a:cxn>
              <a:cxn ang="37">
                <a:pos x="connsiteX37" y="connsiteY37"/>
              </a:cxn>
              <a:cxn ang="38">
                <a:pos x="connsiteX38" y="connsiteY38"/>
              </a:cxn>
              <a:cxn ang="39">
                <a:pos x="connsiteX39" y="connsiteY39"/>
              </a:cxn>
              <a:cxn ang="40">
                <a:pos x="connsiteX40" y="connsiteY40"/>
              </a:cxn>
              <a:cxn ang="41">
                <a:pos x="connsiteX41" y="connsiteY41"/>
              </a:cxn>
              <a:cxn ang="42">
                <a:pos x="connsiteX42" y="connsiteY42"/>
              </a:cxn>
              <a:cxn ang="43">
                <a:pos x="connsiteX43" y="connsiteY43"/>
              </a:cxn>
              <a:cxn ang="44">
                <a:pos x="connsiteX44" y="connsiteY44"/>
              </a:cxn>
              <a:cxn ang="45">
                <a:pos x="connsiteX45" y="connsiteY45"/>
              </a:cxn>
              <a:cxn ang="46">
                <a:pos x="connsiteX46" y="connsiteY46"/>
              </a:cxn>
              <a:cxn ang="47">
                <a:pos x="connsiteX47" y="connsiteY47"/>
              </a:cxn>
              <a:cxn ang="48">
                <a:pos x="connsiteX48" y="connsiteY48"/>
              </a:cxn>
              <a:cxn ang="49">
                <a:pos x="connsiteX49" y="connsiteY49"/>
              </a:cxn>
              <a:cxn ang="50">
                <a:pos x="connsiteX50" y="connsiteY50"/>
              </a:cxn>
              <a:cxn ang="51">
                <a:pos x="connsiteX51" y="connsiteY51"/>
              </a:cxn>
              <a:cxn ang="52">
                <a:pos x="connsiteX52" y="connsiteY52"/>
              </a:cxn>
              <a:cxn ang="53">
                <a:pos x="connsiteX53" y="connsiteY53"/>
              </a:cxn>
              <a:cxn ang="54">
                <a:pos x="connsiteX54" y="connsiteY54"/>
              </a:cxn>
              <a:cxn ang="55">
                <a:pos x="connsiteX55" y="connsiteY55"/>
              </a:cxn>
              <a:cxn ang="56">
                <a:pos x="connsiteX56" y="connsiteY56"/>
              </a:cxn>
              <a:cxn ang="57">
                <a:pos x="connsiteX57" y="connsiteY57"/>
              </a:cxn>
              <a:cxn ang="58">
                <a:pos x="connsiteX58" y="connsiteY58"/>
              </a:cxn>
              <a:cxn ang="59">
                <a:pos x="connsiteX59" y="connsiteY59"/>
              </a:cxn>
              <a:cxn ang="60">
                <a:pos x="connsiteX60" y="connsiteY60"/>
              </a:cxn>
              <a:cxn ang="61">
                <a:pos x="connsiteX61" y="connsiteY61"/>
              </a:cxn>
              <a:cxn ang="62">
                <a:pos x="connsiteX62" y="connsiteY62"/>
              </a:cxn>
              <a:cxn ang="63">
                <a:pos x="connsiteX63" y="connsiteY63"/>
              </a:cxn>
              <a:cxn ang="64">
                <a:pos x="connsiteX64" y="connsiteY64"/>
              </a:cxn>
              <a:cxn ang="65">
                <a:pos x="connsiteX65" y="connsiteY65"/>
              </a:cxn>
              <a:cxn ang="66">
                <a:pos x="connsiteX66" y="connsiteY66"/>
              </a:cxn>
              <a:cxn ang="67">
                <a:pos x="connsiteX67" y="connsiteY67"/>
              </a:cxn>
              <a:cxn ang="68">
                <a:pos x="connsiteX68" y="connsiteY68"/>
              </a:cxn>
              <a:cxn ang="69">
                <a:pos x="connsiteX69" y="connsiteY69"/>
              </a:cxn>
              <a:cxn ang="70">
                <a:pos x="connsiteX70" y="connsiteY70"/>
              </a:cxn>
              <a:cxn ang="71">
                <a:pos x="connsiteX71" y="connsiteY71"/>
              </a:cxn>
              <a:cxn ang="72">
                <a:pos x="connsiteX72" y="connsiteY72"/>
              </a:cxn>
              <a:cxn ang="73">
                <a:pos x="connsiteX73" y="connsiteY73"/>
              </a:cxn>
              <a:cxn ang="74">
                <a:pos x="connsiteX74" y="connsiteY74"/>
              </a:cxn>
              <a:cxn ang="75">
                <a:pos x="connsiteX75" y="connsiteY75"/>
              </a:cxn>
              <a:cxn ang="76">
                <a:pos x="connsiteX76" y="connsiteY76"/>
              </a:cxn>
              <a:cxn ang="77">
                <a:pos x="connsiteX77" y="connsiteY77"/>
              </a:cxn>
              <a:cxn ang="78">
                <a:pos x="connsiteX78" y="connsiteY78"/>
              </a:cxn>
              <a:cxn ang="79">
                <a:pos x="connsiteX79" y="connsiteY79"/>
              </a:cxn>
              <a:cxn ang="80">
                <a:pos x="connsiteX80" y="connsiteY80"/>
              </a:cxn>
              <a:cxn ang="81">
                <a:pos x="connsiteX81" y="connsiteY81"/>
              </a:cxn>
            </a:cxnLst>
            <a:rect l="l" t="t" r="r" b="b"/>
            <a:pathLst>
              <a:path w="6835140" h="798144">
                <a:moveTo>
                  <a:pt x="23622" y="0"/>
                </a:moveTo>
                <a:lnTo>
                  <a:pt x="45719" y="7620"/>
                </a:lnTo>
                <a:lnTo>
                  <a:pt x="70104" y="16002"/>
                </a:lnTo>
                <a:lnTo>
                  <a:pt x="96774" y="25146"/>
                </a:lnTo>
                <a:lnTo>
                  <a:pt x="125730" y="35814"/>
                </a:lnTo>
                <a:cubicBezTo>
                  <a:pt x="475830" y="168275"/>
                  <a:pt x="823887" y="315595"/>
                  <a:pt x="1192529" y="388620"/>
                </a:cubicBezTo>
                <a:lnTo>
                  <a:pt x="1233678" y="395478"/>
                </a:lnTo>
                <a:lnTo>
                  <a:pt x="1273301" y="400811"/>
                </a:lnTo>
                <a:cubicBezTo>
                  <a:pt x="1646593" y="447154"/>
                  <a:pt x="2010664" y="268897"/>
                  <a:pt x="2372106" y="227076"/>
                </a:cubicBezTo>
                <a:lnTo>
                  <a:pt x="2403348" y="224790"/>
                </a:lnTo>
                <a:lnTo>
                  <a:pt x="2433828" y="224028"/>
                </a:lnTo>
                <a:lnTo>
                  <a:pt x="2462784" y="224790"/>
                </a:lnTo>
                <a:cubicBezTo>
                  <a:pt x="2799537" y="239928"/>
                  <a:pt x="2776817" y="625259"/>
                  <a:pt x="2982468" y="593597"/>
                </a:cubicBezTo>
                <a:lnTo>
                  <a:pt x="2989326" y="592073"/>
                </a:lnTo>
                <a:lnTo>
                  <a:pt x="2996946" y="589788"/>
                </a:lnTo>
                <a:lnTo>
                  <a:pt x="3004565" y="588264"/>
                </a:lnTo>
                <a:lnTo>
                  <a:pt x="3011424" y="585215"/>
                </a:lnTo>
                <a:lnTo>
                  <a:pt x="3019044" y="582167"/>
                </a:lnTo>
                <a:cubicBezTo>
                  <a:pt x="3152495" y="514515"/>
                  <a:pt x="3243173" y="383501"/>
                  <a:pt x="3379470" y="318515"/>
                </a:cubicBezTo>
                <a:lnTo>
                  <a:pt x="3408426" y="303276"/>
                </a:lnTo>
                <a:cubicBezTo>
                  <a:pt x="3600793" y="212534"/>
                  <a:pt x="3778034" y="229692"/>
                  <a:pt x="3982212" y="279653"/>
                </a:cubicBezTo>
                <a:lnTo>
                  <a:pt x="4037838" y="293370"/>
                </a:lnTo>
                <a:lnTo>
                  <a:pt x="4095750" y="308609"/>
                </a:lnTo>
                <a:lnTo>
                  <a:pt x="4154424" y="326135"/>
                </a:lnTo>
                <a:lnTo>
                  <a:pt x="4214622" y="344423"/>
                </a:lnTo>
                <a:lnTo>
                  <a:pt x="4277106" y="363473"/>
                </a:lnTo>
                <a:cubicBezTo>
                  <a:pt x="4538193" y="446176"/>
                  <a:pt x="4795837" y="541731"/>
                  <a:pt x="5058918" y="617982"/>
                </a:cubicBezTo>
                <a:lnTo>
                  <a:pt x="5122926" y="636270"/>
                </a:lnTo>
                <a:lnTo>
                  <a:pt x="5185410" y="653034"/>
                </a:lnTo>
                <a:cubicBezTo>
                  <a:pt x="5355907" y="696010"/>
                  <a:pt x="5541403" y="737196"/>
                  <a:pt x="5718048" y="717041"/>
                </a:cubicBezTo>
                <a:lnTo>
                  <a:pt x="5764530" y="710946"/>
                </a:lnTo>
                <a:lnTo>
                  <a:pt x="5810250" y="703326"/>
                </a:lnTo>
                <a:lnTo>
                  <a:pt x="5855207" y="693420"/>
                </a:lnTo>
                <a:cubicBezTo>
                  <a:pt x="6175324" y="617575"/>
                  <a:pt x="6438379" y="434149"/>
                  <a:pt x="6713219" y="265176"/>
                </a:cubicBezTo>
                <a:lnTo>
                  <a:pt x="6737604" y="250697"/>
                </a:lnTo>
                <a:lnTo>
                  <a:pt x="6761226" y="238505"/>
                </a:lnTo>
                <a:lnTo>
                  <a:pt x="6782562" y="227076"/>
                </a:lnTo>
                <a:lnTo>
                  <a:pt x="6803136" y="217932"/>
                </a:lnTo>
                <a:lnTo>
                  <a:pt x="6835140" y="287273"/>
                </a:lnTo>
                <a:lnTo>
                  <a:pt x="6817614" y="294894"/>
                </a:lnTo>
                <a:lnTo>
                  <a:pt x="6797802" y="304800"/>
                </a:lnTo>
                <a:lnTo>
                  <a:pt x="6775704" y="316991"/>
                </a:lnTo>
                <a:lnTo>
                  <a:pt x="6752843" y="330708"/>
                </a:lnTo>
                <a:cubicBezTo>
                  <a:pt x="6482016" y="497128"/>
                  <a:pt x="6231737" y="670077"/>
                  <a:pt x="5919216" y="755903"/>
                </a:cubicBezTo>
                <a:lnTo>
                  <a:pt x="5871210" y="768096"/>
                </a:lnTo>
                <a:lnTo>
                  <a:pt x="5823204" y="778002"/>
                </a:lnTo>
                <a:lnTo>
                  <a:pt x="5773674" y="786384"/>
                </a:lnTo>
                <a:cubicBezTo>
                  <a:pt x="5605196" y="813358"/>
                  <a:pt x="5454243" y="791972"/>
                  <a:pt x="5289042" y="756665"/>
                </a:cubicBezTo>
                <a:lnTo>
                  <a:pt x="5228082" y="742188"/>
                </a:lnTo>
                <a:lnTo>
                  <a:pt x="5165598" y="726947"/>
                </a:lnTo>
                <a:cubicBezTo>
                  <a:pt x="4878032" y="650963"/>
                  <a:pt x="4598797" y="547725"/>
                  <a:pt x="4315968" y="456438"/>
                </a:cubicBezTo>
                <a:lnTo>
                  <a:pt x="4254246" y="435864"/>
                </a:lnTo>
                <a:lnTo>
                  <a:pt x="4193286" y="416814"/>
                </a:lnTo>
                <a:lnTo>
                  <a:pt x="4133850" y="399288"/>
                </a:lnTo>
                <a:lnTo>
                  <a:pt x="4075938" y="382523"/>
                </a:lnTo>
                <a:lnTo>
                  <a:pt x="4019550" y="367284"/>
                </a:lnTo>
                <a:cubicBezTo>
                  <a:pt x="3829291" y="319430"/>
                  <a:pt x="3654704" y="282028"/>
                  <a:pt x="3469386" y="359664"/>
                </a:cubicBezTo>
                <a:lnTo>
                  <a:pt x="3455670" y="365759"/>
                </a:lnTo>
                <a:lnTo>
                  <a:pt x="3442715" y="371856"/>
                </a:lnTo>
                <a:cubicBezTo>
                  <a:pt x="3290976" y="439140"/>
                  <a:pt x="3195167" y="578472"/>
                  <a:pt x="3057906" y="648462"/>
                </a:cubicBezTo>
                <a:lnTo>
                  <a:pt x="3047238" y="653034"/>
                </a:lnTo>
                <a:lnTo>
                  <a:pt x="3025902" y="660653"/>
                </a:lnTo>
                <a:lnTo>
                  <a:pt x="3014471" y="664464"/>
                </a:lnTo>
                <a:lnTo>
                  <a:pt x="3003803" y="666750"/>
                </a:lnTo>
                <a:cubicBezTo>
                  <a:pt x="2722930" y="714679"/>
                  <a:pt x="2745676" y="328523"/>
                  <a:pt x="2485644" y="303276"/>
                </a:cubicBezTo>
                <a:lnTo>
                  <a:pt x="2461259" y="300990"/>
                </a:lnTo>
                <a:lnTo>
                  <a:pt x="2435352" y="300228"/>
                </a:lnTo>
                <a:lnTo>
                  <a:pt x="2408682" y="300990"/>
                </a:lnTo>
                <a:lnTo>
                  <a:pt x="2379726" y="303276"/>
                </a:lnTo>
                <a:cubicBezTo>
                  <a:pt x="2240140" y="315988"/>
                  <a:pt x="2094547" y="360362"/>
                  <a:pt x="1959101" y="393191"/>
                </a:cubicBezTo>
                <a:lnTo>
                  <a:pt x="1879092" y="413003"/>
                </a:lnTo>
                <a:lnTo>
                  <a:pt x="1798320" y="432053"/>
                </a:lnTo>
                <a:cubicBezTo>
                  <a:pt x="1648358" y="465582"/>
                  <a:pt x="1497622" y="490702"/>
                  <a:pt x="1343406" y="483870"/>
                </a:cubicBezTo>
                <a:lnTo>
                  <a:pt x="1303020" y="480822"/>
                </a:lnTo>
                <a:lnTo>
                  <a:pt x="1262634" y="476250"/>
                </a:lnTo>
                <a:lnTo>
                  <a:pt x="1220724" y="470153"/>
                </a:lnTo>
                <a:cubicBezTo>
                  <a:pt x="840371" y="405104"/>
                  <a:pt x="461060" y="244068"/>
                  <a:pt x="99822" y="107441"/>
                </a:cubicBezTo>
                <a:lnTo>
                  <a:pt x="70866" y="97535"/>
                </a:lnTo>
                <a:lnTo>
                  <a:pt x="44958" y="87629"/>
                </a:lnTo>
                <a:lnTo>
                  <a:pt x="22097" y="80009"/>
                </a:lnTo>
                <a:lnTo>
                  <a:pt x="0" y="72390"/>
                </a:lnTo>
                <a:lnTo>
                  <a:pt x="23622" y="0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4049407" y="1895637"/>
            <a:ext cx="968502" cy="439003"/>
          </a:xfrm>
          <a:custGeom>
            <a:avLst/>
            <a:gdLst>
              <a:gd name="connsiteX0" fmla="*/ 55625 w 968502"/>
              <a:gd name="connsiteY0" fmla="*/ 34381 h 439003"/>
              <a:gd name="connsiteX1" fmla="*/ 116585 w 968502"/>
              <a:gd name="connsiteY1" fmla="*/ 67909 h 439003"/>
              <a:gd name="connsiteX2" fmla="*/ 146303 w 968502"/>
              <a:gd name="connsiteY2" fmla="*/ 84673 h 439003"/>
              <a:gd name="connsiteX3" fmla="*/ 176021 w 968502"/>
              <a:gd name="connsiteY3" fmla="*/ 100675 h 439003"/>
              <a:gd name="connsiteX4" fmla="*/ 463295 w 968502"/>
              <a:gd name="connsiteY4" fmla="*/ 205069 h 439003"/>
              <a:gd name="connsiteX5" fmla="*/ 473963 w 968502"/>
              <a:gd name="connsiteY5" fmla="*/ 205069 h 439003"/>
              <a:gd name="connsiteX6" fmla="*/ 625601 w 968502"/>
              <a:gd name="connsiteY6" fmla="*/ 55717 h 439003"/>
              <a:gd name="connsiteX7" fmla="*/ 633983 w 968502"/>
              <a:gd name="connsiteY7" fmla="*/ 46573 h 439003"/>
              <a:gd name="connsiteX8" fmla="*/ 652271 w 968502"/>
              <a:gd name="connsiteY8" fmla="*/ 29809 h 439003"/>
              <a:gd name="connsiteX9" fmla="*/ 966215 w 968502"/>
              <a:gd name="connsiteY9" fmla="*/ 385663 h 439003"/>
              <a:gd name="connsiteX10" fmla="*/ 967739 w 968502"/>
              <a:gd name="connsiteY10" fmla="*/ 387949 h 439003"/>
              <a:gd name="connsiteX11" fmla="*/ 968501 w 968502"/>
              <a:gd name="connsiteY11" fmla="*/ 389473 h 439003"/>
              <a:gd name="connsiteX12" fmla="*/ 865632 w 968502"/>
              <a:gd name="connsiteY12" fmla="*/ 439003 h 439003"/>
              <a:gd name="connsiteX13" fmla="*/ 863345 w 968502"/>
              <a:gd name="connsiteY13" fmla="*/ 434431 h 439003"/>
              <a:gd name="connsiteX14" fmla="*/ 861059 w 968502"/>
              <a:gd name="connsiteY14" fmla="*/ 430621 h 439003"/>
              <a:gd name="connsiteX15" fmla="*/ 803147 w 968502"/>
              <a:gd name="connsiteY15" fmla="*/ 272887 h 439003"/>
              <a:gd name="connsiteX16" fmla="*/ 791717 w 968502"/>
              <a:gd name="connsiteY16" fmla="*/ 244693 h 439003"/>
              <a:gd name="connsiteX17" fmla="*/ 780288 w 968502"/>
              <a:gd name="connsiteY17" fmla="*/ 217261 h 439003"/>
              <a:gd name="connsiteX18" fmla="*/ 721613 w 968502"/>
              <a:gd name="connsiteY18" fmla="*/ 114391 h 439003"/>
              <a:gd name="connsiteX19" fmla="*/ 720089 w 968502"/>
              <a:gd name="connsiteY19" fmla="*/ 112867 h 439003"/>
              <a:gd name="connsiteX20" fmla="*/ 723138 w 968502"/>
              <a:gd name="connsiteY20" fmla="*/ 113629 h 439003"/>
              <a:gd name="connsiteX21" fmla="*/ 732282 w 968502"/>
              <a:gd name="connsiteY21" fmla="*/ 113629 h 439003"/>
              <a:gd name="connsiteX22" fmla="*/ 733044 w 968502"/>
              <a:gd name="connsiteY22" fmla="*/ 112867 h 439003"/>
              <a:gd name="connsiteX23" fmla="*/ 734567 w 968502"/>
              <a:gd name="connsiteY23" fmla="*/ 112105 h 439003"/>
              <a:gd name="connsiteX24" fmla="*/ 735329 w 968502"/>
              <a:gd name="connsiteY24" fmla="*/ 111343 h 439003"/>
              <a:gd name="connsiteX25" fmla="*/ 730757 w 968502"/>
              <a:gd name="connsiteY25" fmla="*/ 113629 h 439003"/>
              <a:gd name="connsiteX26" fmla="*/ 498347 w 968502"/>
              <a:gd name="connsiteY26" fmla="*/ 316321 h 439003"/>
              <a:gd name="connsiteX27" fmla="*/ 490727 w 968502"/>
              <a:gd name="connsiteY27" fmla="*/ 317845 h 439003"/>
              <a:gd name="connsiteX28" fmla="*/ 481583 w 968502"/>
              <a:gd name="connsiteY28" fmla="*/ 318607 h 439003"/>
              <a:gd name="connsiteX29" fmla="*/ 91439 w 968502"/>
              <a:gd name="connsiteY29" fmla="*/ 184495 h 439003"/>
              <a:gd name="connsiteX30" fmla="*/ 0 w 968502"/>
              <a:gd name="connsiteY30" fmla="*/ 134203 h 439003"/>
              <a:gd name="connsiteX31" fmla="*/ 55625 w 968502"/>
              <a:gd name="connsiteY31" fmla="*/ 34381 h 43900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968502" h="439003">
                <a:moveTo>
                  <a:pt x="55625" y="34381"/>
                </a:moveTo>
                <a:lnTo>
                  <a:pt x="116585" y="67909"/>
                </a:lnTo>
                <a:lnTo>
                  <a:pt x="146303" y="84673"/>
                </a:lnTo>
                <a:lnTo>
                  <a:pt x="176021" y="100675"/>
                </a:lnTo>
                <a:cubicBezTo>
                  <a:pt x="256616" y="141848"/>
                  <a:pt x="369137" y="203278"/>
                  <a:pt x="463295" y="205069"/>
                </a:cubicBezTo>
                <a:lnTo>
                  <a:pt x="473963" y="205069"/>
                </a:lnTo>
                <a:cubicBezTo>
                  <a:pt x="530174" y="193207"/>
                  <a:pt x="585965" y="94198"/>
                  <a:pt x="625601" y="55717"/>
                </a:cubicBezTo>
                <a:lnTo>
                  <a:pt x="633983" y="46573"/>
                </a:lnTo>
                <a:lnTo>
                  <a:pt x="652271" y="29809"/>
                </a:lnTo>
                <a:cubicBezTo>
                  <a:pt x="834047" y="-112278"/>
                  <a:pt x="917384" y="280697"/>
                  <a:pt x="966215" y="385663"/>
                </a:cubicBezTo>
                <a:lnTo>
                  <a:pt x="967739" y="387949"/>
                </a:lnTo>
                <a:lnTo>
                  <a:pt x="968501" y="389473"/>
                </a:lnTo>
                <a:lnTo>
                  <a:pt x="865632" y="439003"/>
                </a:lnTo>
                <a:lnTo>
                  <a:pt x="863345" y="434431"/>
                </a:lnTo>
                <a:lnTo>
                  <a:pt x="861059" y="430621"/>
                </a:lnTo>
                <a:cubicBezTo>
                  <a:pt x="840180" y="378398"/>
                  <a:pt x="822807" y="325490"/>
                  <a:pt x="803147" y="272887"/>
                </a:cubicBezTo>
                <a:lnTo>
                  <a:pt x="791717" y="244693"/>
                </a:lnTo>
                <a:lnTo>
                  <a:pt x="780288" y="217261"/>
                </a:lnTo>
                <a:cubicBezTo>
                  <a:pt x="767295" y="186806"/>
                  <a:pt x="745401" y="137987"/>
                  <a:pt x="721613" y="114391"/>
                </a:cubicBezTo>
                <a:lnTo>
                  <a:pt x="720089" y="112867"/>
                </a:lnTo>
                <a:lnTo>
                  <a:pt x="723138" y="113629"/>
                </a:lnTo>
                <a:lnTo>
                  <a:pt x="732282" y="113629"/>
                </a:lnTo>
                <a:lnTo>
                  <a:pt x="733044" y="112867"/>
                </a:lnTo>
                <a:lnTo>
                  <a:pt x="734567" y="112105"/>
                </a:lnTo>
                <a:lnTo>
                  <a:pt x="735329" y="111343"/>
                </a:lnTo>
                <a:lnTo>
                  <a:pt x="730757" y="113629"/>
                </a:lnTo>
                <a:cubicBezTo>
                  <a:pt x="654634" y="180215"/>
                  <a:pt x="613092" y="290019"/>
                  <a:pt x="498347" y="316321"/>
                </a:cubicBezTo>
                <a:lnTo>
                  <a:pt x="490727" y="317845"/>
                </a:lnTo>
                <a:lnTo>
                  <a:pt x="481583" y="318607"/>
                </a:lnTo>
                <a:cubicBezTo>
                  <a:pt x="355930" y="328157"/>
                  <a:pt x="196634" y="241213"/>
                  <a:pt x="91439" y="184495"/>
                </a:cubicBezTo>
                <a:lnTo>
                  <a:pt x="0" y="134203"/>
                </a:lnTo>
                <a:lnTo>
                  <a:pt x="55625" y="34381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54200" y="2730500"/>
            <a:ext cx="5562600" cy="990600"/>
          </a:xfrm>
          <a:prstGeom prst="rect">
            <a:avLst/>
          </a:prstGeom>
          <a:noFill/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35300" y="4051300"/>
            <a:ext cx="3098800" cy="558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816100" y="2768600"/>
            <a:ext cx="5499100" cy="901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7100"/>
              </a:lnSpc>
              <a:tabLst/>
            </a:pPr>
            <a:r>
              <a:rPr lang="en-US" altLang="zh-CN" sz="7200" dirty="0">
                <a:solidFill>
                  <a:srgbClr val="FF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2514600" y="4101897"/>
            <a:ext cx="3590727" cy="54630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40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3</a:t>
            </a:r>
            <a:r>
              <a:rPr lang="zh-CN" altLang="en-US" sz="40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 </a:t>
            </a:r>
            <a:r>
              <a:rPr lang="en-US" altLang="zh-CN" sz="4002" dirty="0" err="1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软件体系结构</a:t>
            </a:r>
            <a:endParaRPr lang="en-US" altLang="zh-CN" sz="4002" dirty="0">
              <a:solidFill>
                <a:srgbClr val="000000"/>
              </a:solidFill>
              <a:latin typeface="SimHei" pitchFamily="18" charset="0"/>
              <a:cs typeface="SimHei" pitchFamily="18" charset="0"/>
            </a:endParaRPr>
          </a:p>
        </p:txBody>
      </p:sp>
      <p:sp>
        <p:nvSpPr>
          <p:cNvPr id="25" name="TextBox 1"/>
          <p:cNvSpPr txBox="1"/>
          <p:nvPr/>
        </p:nvSpPr>
        <p:spPr>
          <a:xfrm>
            <a:off x="1752600" y="5803900"/>
            <a:ext cx="3052118" cy="47320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zh-CN" altLang="en-US" sz="2802" dirty="0">
                <a:solidFill>
                  <a:srgbClr val="000000"/>
                </a:solidFill>
                <a:latin typeface="Microsoft YaHei" pitchFamily="18" charset="0"/>
                <a:cs typeface="Microsoft YaHei" pitchFamily="18" charset="0"/>
              </a:rPr>
              <a:t>计算机学院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zh-CN" altLang="en-US" sz="2802" dirty="0">
                <a:solidFill>
                  <a:srgbClr val="000000"/>
                </a:solidFill>
                <a:latin typeface="Microsoft YaHei" pitchFamily="18" charset="0"/>
                <a:cs typeface="Times New Roman" pitchFamily="18" charset="0"/>
              </a:rPr>
              <a:t>李宏伟</a:t>
            </a:r>
            <a:endParaRPr lang="en-US" altLang="zh-CN" sz="2802" dirty="0">
              <a:solidFill>
                <a:srgbClr val="000000"/>
              </a:solidFill>
              <a:latin typeface="Microsoft YaHei" pitchFamily="18" charset="0"/>
              <a:cs typeface="Microsoft YaHei" pitchFamily="18" charset="0"/>
            </a:endParaRPr>
          </a:p>
        </p:txBody>
      </p:sp>
      <p:sp>
        <p:nvSpPr>
          <p:cNvPr id="26" name="TextBox 1"/>
          <p:cNvSpPr txBox="1"/>
          <p:nvPr/>
        </p:nvSpPr>
        <p:spPr>
          <a:xfrm>
            <a:off x="2616200" y="6223000"/>
            <a:ext cx="3868047" cy="51148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2802" b="1" u="sng" dirty="0" err="1">
                <a:solidFill>
                  <a:srgbClr val="00B200"/>
                </a:solidFill>
                <a:latin typeface="Comic Sans MS" pitchFamily="18" charset="0"/>
                <a:cs typeface="Comic Sans MS" pitchFamily="18" charset="0"/>
              </a:rPr>
              <a:t>lihongwei@jxnu.edu.cn</a:t>
            </a:r>
            <a:endParaRPr lang="en-US" altLang="zh-CN" sz="2802" b="1" u="sng" dirty="0">
              <a:solidFill>
                <a:srgbClr val="00B200"/>
              </a:solidFill>
              <a:latin typeface="Comic Sans MS" pitchFamily="18" charset="0"/>
              <a:cs typeface="Comic Sans MS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5400"/>
            <a:ext cx="9080500" cy="6769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8026400" y="6273800"/>
            <a:ext cx="4826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10/75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765300" y="215900"/>
            <a:ext cx="55880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/>
            </a:pP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软件体系结构研究的发展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01800" y="292100"/>
            <a:ext cx="57150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051800" y="6273800"/>
            <a:ext cx="4572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11/75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469900" y="393700"/>
            <a:ext cx="7553350" cy="636199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342900" algn="l"/>
                <a:tab pos="457200" algn="l"/>
                <a:tab pos="1244600" algn="l"/>
                <a:tab pos="18415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软件体系结构发展简史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-1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100"/>
              </a:lnSpc>
              <a:tabLst>
                <a:tab pos="342900" algn="l"/>
                <a:tab pos="457200" algn="l"/>
                <a:tab pos="1244600" algn="l"/>
                <a:tab pos="18415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1969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年：概念的提出，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NATO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的软件工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12446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程技术会议</a:t>
            </a:r>
          </a:p>
          <a:p>
            <a:pPr>
              <a:lnSpc>
                <a:spcPts val="4700"/>
              </a:lnSpc>
              <a:tabLst>
                <a:tab pos="342900" algn="l"/>
                <a:tab pos="457200" algn="l"/>
                <a:tab pos="1244600" algn="l"/>
                <a:tab pos="18415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早期发展：直到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1980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年代末期都主要停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12446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留在系统体系结构上</a:t>
            </a:r>
          </a:p>
          <a:p>
            <a:pPr>
              <a:lnSpc>
                <a:spcPts val="3200"/>
              </a:lnSpc>
              <a:tabLst>
                <a:tab pos="342900" algn="l"/>
                <a:tab pos="457200" algn="l"/>
                <a:tab pos="1244600" algn="l"/>
                <a:tab pos="18415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软件体系结构未取得独立地位</a:t>
            </a:r>
          </a:p>
          <a:p>
            <a:pPr>
              <a:lnSpc>
                <a:spcPts val="2900"/>
              </a:lnSpc>
              <a:tabLst>
                <a:tab pos="342900" algn="l"/>
                <a:tab pos="457200" algn="l"/>
                <a:tab pos="1244600" algn="l"/>
                <a:tab pos="18415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Times New Roman" pitchFamily="18" charset="0"/>
                <a:cs typeface="Times New Roman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“计算机系统体系结构”甚至更狭隘的“指令集”</a:t>
            </a:r>
          </a:p>
          <a:p>
            <a:pPr>
              <a:lnSpc>
                <a:spcPts val="4800"/>
              </a:lnSpc>
              <a:tabLst>
                <a:tab pos="342900" algn="l"/>
                <a:tab pos="457200" algn="l"/>
                <a:tab pos="1244600" algn="l"/>
                <a:tab pos="18415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1990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年代初，“软件体系结构”作为独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12446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立的概念被提出来</a:t>
            </a:r>
          </a:p>
          <a:p>
            <a:pPr>
              <a:lnSpc>
                <a:spcPts val="3200"/>
              </a:lnSpc>
              <a:tabLst>
                <a:tab pos="342900" algn="l"/>
                <a:tab pos="457200" algn="l"/>
                <a:tab pos="1244600" algn="l"/>
                <a:tab pos="18415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SA=elements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+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forms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+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rationale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+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constraints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  <a:tabLst>
                <a:tab pos="342900" algn="l"/>
                <a:tab pos="457200" algn="l"/>
                <a:tab pos="1244600" algn="l"/>
                <a:tab pos="1841500" algn="l"/>
              </a:tabLst>
            </a:pPr>
            <a:r>
              <a:rPr lang="en-US" altLang="zh-CN" dirty="0"/>
              <a:t>				</a:t>
            </a: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01800" y="292100"/>
            <a:ext cx="57658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26400" y="6273800"/>
            <a:ext cx="4826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12/75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254000"/>
            <a:ext cx="7442200" cy="220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342900" algn="l"/>
                <a:tab pos="12446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软件体系结构发展简史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-2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100"/>
              </a:lnSpc>
              <a:tabLst>
                <a:tab pos="342900" algn="l"/>
                <a:tab pos="12446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1995-1998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：在工业界和学术界两方面</a:t>
            </a:r>
          </a:p>
          <a:p>
            <a:pPr>
              <a:lnSpc>
                <a:spcPts val="3700"/>
              </a:lnSpc>
              <a:tabLst>
                <a:tab pos="342900" algn="l"/>
                <a:tab pos="12446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都开始蓬勃发展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927100" y="2463800"/>
            <a:ext cx="114300" cy="1600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  <a:p>
            <a:pPr>
              <a:lnSpc>
                <a:spcPts val="32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1206500" y="2463800"/>
            <a:ext cx="5956300" cy="1574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SEI: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Software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Architecture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Analysis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Method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Rational: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4+1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Views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Design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Patterns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for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Software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Architecture</a:t>
            </a:r>
          </a:p>
          <a:p>
            <a:pPr>
              <a:lnSpc>
                <a:spcPts val="3000"/>
              </a:lnSpc>
              <a:tabLst/>
            </a:pP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各大软件企业开始关注于软件体系结构</a:t>
            </a:r>
            <a:r>
              <a:rPr lang="en-US" altLang="zh-CN" sz="22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469900" y="4089400"/>
            <a:ext cx="7759700" cy="176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>
                <a:tab pos="4572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1999-2005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：更加全面和成熟的发展</a:t>
            </a:r>
          </a:p>
          <a:p>
            <a:pPr>
              <a:lnSpc>
                <a:spcPts val="3100"/>
              </a:lnSpc>
              <a:tabLst>
                <a:tab pos="457200" algn="l"/>
              </a:tabLst>
            </a:pPr>
            <a:r>
              <a:rPr lang="en-US" altLang="zh-CN" dirty="0"/>
              <a:t>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1999: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WICSA&amp;IFIP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Working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Group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2.10</a:t>
            </a:r>
          </a:p>
          <a:p>
            <a:pPr>
              <a:lnSpc>
                <a:spcPts val="3200"/>
              </a:lnSpc>
              <a:tabLst>
                <a:tab pos="457200" algn="l"/>
              </a:tabLst>
            </a:pPr>
            <a:r>
              <a:rPr lang="en-US" altLang="zh-CN" dirty="0"/>
              <a:t>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软件产品线逐渐被提出并发展起来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被认为是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SA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的子学科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3100"/>
              </a:lnSpc>
              <a:tabLst>
                <a:tab pos="457200" algn="l"/>
              </a:tabLst>
            </a:pPr>
            <a:r>
              <a:rPr lang="en-US" altLang="zh-CN" dirty="0"/>
              <a:t>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UML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1.x-2.0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342900"/>
            <a:ext cx="7505700" cy="5715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03400" y="1054100"/>
            <a:ext cx="6515100" cy="5168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8026400" y="6273800"/>
            <a:ext cx="4826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13/75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863600" y="266700"/>
            <a:ext cx="74041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000"/>
              </a:lnSpc>
              <a:tabLst/>
            </a:pPr>
            <a:r>
              <a:rPr lang="en-US" altLang="zh-CN" sz="3600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软件体系结构十年发展</a:t>
            </a:r>
            <a:r>
              <a:rPr lang="en-US" altLang="zh-CN" sz="3600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(1995-2005)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76600" y="292100"/>
            <a:ext cx="26289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26400" y="6273800"/>
            <a:ext cx="4826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14/75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81000"/>
            <a:ext cx="7645400" cy="542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28194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现状及将来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200"/>
              </a:lnSpc>
              <a:tabLst>
                <a:tab pos="342900" algn="l"/>
                <a:tab pos="2819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体系结构设计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架构师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在软件开发中的重</a:t>
            </a:r>
          </a:p>
          <a:p>
            <a:pPr>
              <a:lnSpc>
                <a:spcPts val="3700"/>
              </a:lnSpc>
              <a:tabLst>
                <a:tab pos="342900" algn="l"/>
                <a:tab pos="2819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要地位得到普遍认同，但设计质量及后续</a:t>
            </a:r>
          </a:p>
          <a:p>
            <a:pPr>
              <a:lnSpc>
                <a:spcPts val="3800"/>
              </a:lnSpc>
              <a:tabLst>
                <a:tab pos="342900" algn="l"/>
                <a:tab pos="2819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开发更多地还要依靠人的主观经验和理解</a:t>
            </a:r>
          </a:p>
          <a:p>
            <a:pPr>
              <a:lnSpc>
                <a:spcPts val="4700"/>
              </a:lnSpc>
              <a:tabLst>
                <a:tab pos="342900" algn="l"/>
                <a:tab pos="2819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已有几十种体系结构描述语言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(ADL)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，但</a:t>
            </a:r>
          </a:p>
          <a:p>
            <a:pPr>
              <a:lnSpc>
                <a:spcPts val="3800"/>
              </a:lnSpc>
              <a:tabLst>
                <a:tab pos="342900" algn="l"/>
                <a:tab pos="2819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大多难以实用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除了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UML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等少数几个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4600"/>
              </a:lnSpc>
              <a:tabLst>
                <a:tab pos="342900" algn="l"/>
                <a:tab pos="2819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体系结构知识的复用还比较困难</a:t>
            </a:r>
          </a:p>
          <a:p>
            <a:pPr>
              <a:lnSpc>
                <a:spcPts val="4600"/>
              </a:lnSpc>
              <a:tabLst>
                <a:tab pos="342900" algn="l"/>
                <a:tab pos="2819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新的软件体系结构形态不断涌现：网格、</a:t>
            </a:r>
          </a:p>
          <a:p>
            <a:pPr>
              <a:lnSpc>
                <a:spcPts val="3800"/>
              </a:lnSpc>
              <a:tabLst>
                <a:tab pos="342900" algn="l"/>
                <a:tab pos="2819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SOA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、普适计算、网构软件</a:t>
            </a:r>
            <a:r>
              <a:rPr lang="en-US" altLang="zh-CN" sz="31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68700" y="292100"/>
            <a:ext cx="2082800" cy="5842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1943100"/>
            <a:ext cx="4470400" cy="609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026400" y="6273800"/>
            <a:ext cx="4826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15/75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419100"/>
            <a:ext cx="7016344" cy="632993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1841500" algn="l"/>
                <a:tab pos="30861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内容摘要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64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软件体系结构概念及发展历程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u="sng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软件体系结构风格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软件体系结构描述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软件体系结构设计和复用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软件体系结构分析和评估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动态软件体系结构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1841500" algn="l"/>
                <a:tab pos="3086100" algn="l"/>
              </a:tabLst>
            </a:pPr>
            <a:r>
              <a:rPr lang="en-US" altLang="zh-CN" dirty="0"/>
              <a:t>	</a:t>
            </a: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35300" y="292100"/>
            <a:ext cx="31242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26400" y="6273800"/>
            <a:ext cx="4826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16/75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93700"/>
            <a:ext cx="7645400" cy="546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25781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体系结构风格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200"/>
              </a:lnSpc>
              <a:tabLst>
                <a:tab pos="342900" algn="l"/>
                <a:tab pos="457200" algn="l"/>
                <a:tab pos="25781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体系结构风格定义了一系列系统的结构组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25781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织的</a:t>
            </a:r>
            <a:r>
              <a:rPr lang="en-US" altLang="zh-CN" sz="3198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模式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，它是对一类具有</a:t>
            </a:r>
            <a:r>
              <a:rPr lang="en-US" altLang="zh-CN" sz="3198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相似结构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的系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25781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统体系结构的</a:t>
            </a:r>
            <a:r>
              <a:rPr lang="en-US" altLang="zh-CN" sz="3198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抽象</a:t>
            </a:r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25781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定义构件及连接方式的各种属性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25781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规定了构件的组合规则和限制</a:t>
            </a:r>
          </a:p>
          <a:p>
            <a:pPr>
              <a:lnSpc>
                <a:spcPts val="4600"/>
              </a:lnSpc>
              <a:tabLst>
                <a:tab pos="342900" algn="l"/>
                <a:tab pos="457200" algn="l"/>
                <a:tab pos="25781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常用体系结构风格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25781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层次体系结构风格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25781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管道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-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过滤器风格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25781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C2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、黑板</a:t>
            </a:r>
            <a:r>
              <a:rPr lang="en-US" altLang="zh-CN" sz="2400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35300" y="292100"/>
            <a:ext cx="31242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26400" y="6273800"/>
            <a:ext cx="4826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17/75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81000"/>
            <a:ext cx="8001000" cy="5130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2578100" algn="l"/>
              </a:tabLst>
            </a:pPr>
            <a:r>
              <a:rPr lang="en-US" altLang="zh-CN" dirty="0"/>
              <a:t>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体系结构模式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600"/>
              </a:lnSpc>
              <a:tabLst>
                <a:tab pos="25781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所允许的构件和连接器的类型有哪些</a:t>
            </a:r>
          </a:p>
          <a:p>
            <a:pPr>
              <a:lnSpc>
                <a:spcPts val="5300"/>
              </a:lnSpc>
              <a:tabLst>
                <a:tab pos="25781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所容许的结构模式</a:t>
            </a:r>
            <a:r>
              <a:rPr lang="en-US" altLang="zh-CN" sz="34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连接关系类型</a:t>
            </a:r>
            <a:r>
              <a:rPr lang="en-US" altLang="zh-CN" sz="34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是什么</a:t>
            </a:r>
          </a:p>
          <a:p>
            <a:pPr>
              <a:lnSpc>
                <a:spcPts val="5300"/>
              </a:lnSpc>
              <a:tabLst>
                <a:tab pos="25781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基本的计算模型是什么</a:t>
            </a:r>
          </a:p>
          <a:p>
            <a:pPr>
              <a:lnSpc>
                <a:spcPts val="5300"/>
              </a:lnSpc>
              <a:tabLst>
                <a:tab pos="25781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该种体系结构风格的典型实例</a:t>
            </a:r>
          </a:p>
          <a:p>
            <a:pPr>
              <a:lnSpc>
                <a:spcPts val="5300"/>
              </a:lnSpc>
              <a:tabLst>
                <a:tab pos="25781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该种体系结构风格适用于何种场合</a:t>
            </a:r>
          </a:p>
          <a:p>
            <a:pPr>
              <a:lnSpc>
                <a:spcPts val="5300"/>
              </a:lnSpc>
              <a:tabLst>
                <a:tab pos="25781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该种体系结构风格有何优缺点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40000" y="292100"/>
            <a:ext cx="41275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26400" y="6273800"/>
            <a:ext cx="4826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18/75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68300"/>
            <a:ext cx="7645400" cy="5029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20574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常用体系结构风格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200"/>
              </a:lnSpc>
              <a:tabLst>
                <a:tab pos="342900" algn="l"/>
                <a:tab pos="2057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数据流风格：批处理、管道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/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过滤器风格</a:t>
            </a:r>
          </a:p>
          <a:p>
            <a:pPr>
              <a:lnSpc>
                <a:spcPts val="4600"/>
              </a:lnSpc>
              <a:tabLst>
                <a:tab pos="342900" algn="l"/>
                <a:tab pos="2057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请求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/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调用风格：数据抽象和面向对象风</a:t>
            </a:r>
          </a:p>
          <a:p>
            <a:pPr>
              <a:lnSpc>
                <a:spcPts val="3700"/>
              </a:lnSpc>
              <a:tabLst>
                <a:tab pos="3429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格、主程序和子程序风格、层次结构风格</a:t>
            </a:r>
          </a:p>
          <a:p>
            <a:pPr>
              <a:lnSpc>
                <a:spcPts val="4700"/>
              </a:lnSpc>
              <a:tabLst>
                <a:tab pos="342900" algn="l"/>
                <a:tab pos="2057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基于事件的隐式调用风格：总线风格、层</a:t>
            </a:r>
          </a:p>
          <a:p>
            <a:pPr>
              <a:lnSpc>
                <a:spcPts val="3800"/>
              </a:lnSpc>
              <a:tabLst>
                <a:tab pos="3429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次总线风格、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C2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风格</a:t>
            </a:r>
          </a:p>
          <a:p>
            <a:pPr>
              <a:lnSpc>
                <a:spcPts val="4600"/>
              </a:lnSpc>
              <a:tabLst>
                <a:tab pos="342900" algn="l"/>
                <a:tab pos="2057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分布式计算风格：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C/S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风格、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B/S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风格</a:t>
            </a:r>
          </a:p>
          <a:p>
            <a:pPr>
              <a:lnSpc>
                <a:spcPts val="4600"/>
              </a:lnSpc>
              <a:tabLst>
                <a:tab pos="342900" algn="l"/>
                <a:tab pos="2057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虚拟化：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SOA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、网格体系结构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39900" y="292100"/>
            <a:ext cx="5715000" cy="6223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73100" y="1206500"/>
            <a:ext cx="7416800" cy="4292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8026400" y="6273800"/>
            <a:ext cx="4826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19/75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1752600" y="203200"/>
            <a:ext cx="56134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/>
            </a:pP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C/S(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客户机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/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服务器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风格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68700" y="292100"/>
            <a:ext cx="20828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115300" y="6273800"/>
            <a:ext cx="4064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2/75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469900" y="419100"/>
            <a:ext cx="7016344" cy="632993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1841500" algn="l"/>
                <a:tab pos="30861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内容摘要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64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软件体系结构概念及发展历程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软件体系结构风格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软件体系结构描述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软件体系结构设计和复用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软件体系结构分析和评估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动态软件体系结构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1841500" algn="l"/>
                <a:tab pos="3086100" algn="l"/>
              </a:tabLst>
            </a:pPr>
            <a:r>
              <a:rPr lang="en-US" altLang="zh-CN" dirty="0"/>
              <a:t>	</a:t>
            </a: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78100" y="292100"/>
            <a:ext cx="4038600" cy="5842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44700" y="1511300"/>
            <a:ext cx="5816600" cy="4521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20/75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2578100" y="203200"/>
            <a:ext cx="39751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/>
            </a:pP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三层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C/S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结构风格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65300" y="292100"/>
            <a:ext cx="5689600" cy="6223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63700" y="1130300"/>
            <a:ext cx="6553200" cy="4864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8026400" y="6273800"/>
            <a:ext cx="4826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21/75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1752600" y="203200"/>
            <a:ext cx="56261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/>
            </a:pP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B/S(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浏览器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/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服务器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风格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60500" y="292100"/>
            <a:ext cx="7162800" cy="5689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22/75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2362200" y="203200"/>
            <a:ext cx="43942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/>
            </a:pP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C/S</a:t>
            </a:r>
            <a:r>
              <a:rPr lang="en-US" altLang="zh-CN" sz="4002" b="1" dirty="0">
                <a:solidFill>
                  <a:srgbClr val="3D00EA"/>
                </a:solidFill>
                <a:latin typeface="Times New Roman" pitchFamily="18" charset="0"/>
                <a:cs typeface="Times New Roman" pitchFamily="18" charset="0"/>
              </a:rPr>
              <a:t>—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B/S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混合风格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27300" y="292100"/>
            <a:ext cx="41402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23/75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81000"/>
            <a:ext cx="7645400" cy="532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20574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层次体系结构风格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200"/>
              </a:lnSpc>
              <a:tabLst>
                <a:tab pos="342900" algn="l"/>
                <a:tab pos="457200" algn="l"/>
                <a:tab pos="2057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系统分为若干层次，每一层仅为上一层提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供服务</a:t>
            </a:r>
          </a:p>
          <a:p>
            <a:pPr>
              <a:lnSpc>
                <a:spcPts val="4700"/>
              </a:lnSpc>
              <a:tabLst>
                <a:tab pos="342900" algn="l"/>
                <a:tab pos="457200" algn="l"/>
                <a:tab pos="2057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稳定的层间接口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甚至可标准化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2057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EJB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中关于访问接口和持久化规范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2057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数据库访问引擎、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SQL</a:t>
            </a:r>
          </a:p>
          <a:p>
            <a:pPr>
              <a:lnSpc>
                <a:spcPts val="4600"/>
              </a:lnSpc>
              <a:tabLst>
                <a:tab pos="342900" algn="l"/>
                <a:tab pos="457200" algn="l"/>
                <a:tab pos="2057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优点：层的重用、标准化支持、局部依赖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性、局部替换性</a:t>
            </a:r>
          </a:p>
          <a:p>
            <a:pPr>
              <a:lnSpc>
                <a:spcPts val="4700"/>
              </a:lnSpc>
              <a:tabLst>
                <a:tab pos="342900" algn="l"/>
                <a:tab pos="457200" algn="l"/>
                <a:tab pos="2057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典型：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J2EE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顶层架构、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TCP/IP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协议栈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5400"/>
            <a:ext cx="9080500" cy="6769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24/75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2527300" y="241300"/>
            <a:ext cx="4064000" cy="1409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50800" algn="l"/>
              </a:tabLst>
            </a:pP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层次体系结构实例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50800" algn="l"/>
              </a:tabLst>
            </a:pPr>
            <a:r>
              <a:rPr lang="en-US" altLang="zh-CN" dirty="0"/>
              <a:t>	</a:t>
            </a: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数字出纳员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603500" y="1930400"/>
            <a:ext cx="5207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63500" algn="l"/>
              </a:tabLst>
            </a:pPr>
            <a:r>
              <a:rPr lang="en-US" altLang="zh-CN" dirty="0"/>
              <a:t>	</a:t>
            </a:r>
            <a:r>
              <a:rPr lang="en-US" altLang="zh-CN" sz="13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ATM</a:t>
            </a:r>
          </a:p>
          <a:p>
            <a:pPr>
              <a:lnSpc>
                <a:spcPts val="1500"/>
              </a:lnSpc>
              <a:tabLst>
                <a:tab pos="63500" algn="l"/>
              </a:tabLst>
            </a:pP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出纳员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508500" y="1955800"/>
            <a:ext cx="342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付款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6070600" y="1955800"/>
            <a:ext cx="520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开发票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282700" y="1651000"/>
            <a:ext cx="520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应用层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514600" y="3086100"/>
            <a:ext cx="6985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现金管理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4025900" y="3086100"/>
            <a:ext cx="6985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帐户管理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537200" y="3086100"/>
            <a:ext cx="6985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发票管理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295400" y="3098800"/>
            <a:ext cx="5207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业务层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7010400" y="3086100"/>
            <a:ext cx="1054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银行客户管理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2692400" y="4292600"/>
            <a:ext cx="3556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3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Java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3937000" y="4292600"/>
            <a:ext cx="10287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3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HPORB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3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Plus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1155700" y="4305300"/>
            <a:ext cx="6985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中间件层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2400300" y="5359400"/>
            <a:ext cx="939800" cy="34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>
                <a:tab pos="304800" algn="l"/>
              </a:tabLst>
            </a:pPr>
            <a:r>
              <a:rPr lang="en-US" altLang="zh-CN" dirty="0"/>
              <a:t>	</a:t>
            </a:r>
            <a:r>
              <a:rPr lang="en-US" altLang="zh-CN" sz="13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NT</a:t>
            </a:r>
          </a:p>
          <a:p>
            <a:pPr>
              <a:lnSpc>
                <a:spcPts val="1400"/>
              </a:lnSpc>
              <a:tabLst>
                <a:tab pos="304800" algn="l"/>
              </a:tabLst>
            </a:pPr>
            <a:r>
              <a:rPr lang="en-US" altLang="zh-CN" sz="13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Workstation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4165600" y="5435600"/>
            <a:ext cx="571500" cy="152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200"/>
              </a:lnSpc>
              <a:tabLst/>
            </a:pPr>
            <a:r>
              <a:rPr lang="en-US" altLang="zh-CN" sz="13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TCP/IP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1155700" y="5384800"/>
            <a:ext cx="6985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系统软件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81300" y="292100"/>
            <a:ext cx="36322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25/75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81000"/>
            <a:ext cx="7645400" cy="532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23114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管道过滤器风格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800"/>
              </a:lnSpc>
              <a:tabLst>
                <a:tab pos="342900" algn="l"/>
                <a:tab pos="457200" algn="l"/>
                <a:tab pos="2311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适用于以数据处理为核心的软件系统</a:t>
            </a:r>
          </a:p>
          <a:p>
            <a:pPr>
              <a:lnSpc>
                <a:spcPts val="4200"/>
              </a:lnSpc>
              <a:tabLst>
                <a:tab pos="342900" algn="l"/>
                <a:tab pos="457200" algn="l"/>
                <a:tab pos="2311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通过异步的管道和过滤器在数据的处理单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元间建立流通管道</a:t>
            </a:r>
          </a:p>
          <a:p>
            <a:pPr>
              <a:lnSpc>
                <a:spcPts val="4300"/>
              </a:lnSpc>
              <a:tabLst>
                <a:tab pos="342900" algn="l"/>
                <a:tab pos="457200" algn="l"/>
                <a:tab pos="2311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过滤器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(Filter)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：实现业务逻辑的构件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2311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对输入流进行处理转换，处理后在输出流上输出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2311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独立执行数据处理：不关心数据的流入和流出</a:t>
            </a:r>
          </a:p>
          <a:p>
            <a:pPr>
              <a:lnSpc>
                <a:spcPts val="4200"/>
              </a:lnSpc>
              <a:tabLst>
                <a:tab pos="342900" algn="l"/>
                <a:tab pos="457200" algn="l"/>
                <a:tab pos="2311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管道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(Pipe)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：实现构件交互的连接器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2311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位于过滤器之间，起到信息流导管的作用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2311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实现数据的缓冲、组合和流向控制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62200" y="292100"/>
            <a:ext cx="4457700" cy="5842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1700" y="4330700"/>
            <a:ext cx="7645400" cy="1701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26/75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469900" y="304800"/>
            <a:ext cx="6286500" cy="3835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457200" algn="l"/>
                <a:tab pos="19050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管道过滤器风格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-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续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700"/>
              </a:lnSpc>
              <a:tabLst>
                <a:tab pos="457200" algn="l"/>
                <a:tab pos="19050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实例：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UNIX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管道、编译器</a:t>
            </a:r>
          </a:p>
          <a:p>
            <a:pPr>
              <a:lnSpc>
                <a:spcPts val="4200"/>
              </a:lnSpc>
              <a:tabLst>
                <a:tab pos="457200" algn="l"/>
                <a:tab pos="19050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弱点：</a:t>
            </a:r>
          </a:p>
          <a:p>
            <a:pPr>
              <a:lnSpc>
                <a:spcPts val="3100"/>
              </a:lnSpc>
              <a:tabLst>
                <a:tab pos="457200" algn="l"/>
                <a:tab pos="19050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不适合交互式操作</a:t>
            </a:r>
          </a:p>
          <a:p>
            <a:pPr>
              <a:lnSpc>
                <a:spcPts val="3100"/>
              </a:lnSpc>
              <a:tabLst>
                <a:tab pos="457200" algn="l"/>
                <a:tab pos="19050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不能进行错误恢复</a:t>
            </a:r>
          </a:p>
          <a:p>
            <a:pPr>
              <a:lnSpc>
                <a:spcPts val="3100"/>
              </a:lnSpc>
              <a:tabLst>
                <a:tab pos="457200" algn="l"/>
                <a:tab pos="19050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过滤器需要太多动态存储</a:t>
            </a:r>
          </a:p>
          <a:p>
            <a:pPr>
              <a:lnSpc>
                <a:spcPts val="3100"/>
              </a:lnSpc>
              <a:tabLst>
                <a:tab pos="457200" algn="l"/>
                <a:tab pos="19050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需要公共的交换数据格式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1054100" y="4318000"/>
            <a:ext cx="10795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/>
            </a:pPr>
            <a:r>
              <a:rPr lang="en-US" altLang="zh-CN" sz="3198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Filter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3492500" y="4318000"/>
            <a:ext cx="10795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/>
            </a:pPr>
            <a:r>
              <a:rPr lang="en-US" altLang="zh-CN" sz="3198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Filter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3111500" y="5461000"/>
            <a:ext cx="10795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/>
            </a:pPr>
            <a:r>
              <a:rPr lang="en-US" altLang="zh-CN" sz="3198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Filter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6235700" y="4699000"/>
            <a:ext cx="1079500" cy="558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4400"/>
              </a:lnSpc>
              <a:tabLst/>
            </a:pPr>
            <a:r>
              <a:rPr lang="en-US" altLang="zh-CN" sz="3198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Filter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7747000" y="4660900"/>
            <a:ext cx="4318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1800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pipe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2565400" y="4318000"/>
            <a:ext cx="431800" cy="107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1800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pipe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900"/>
              </a:lnSpc>
              <a:tabLst/>
            </a:pPr>
            <a:r>
              <a:rPr lang="en-US" altLang="zh-CN" sz="1800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pipe</a:t>
            </a:r>
          </a:p>
        </p:txBody>
      </p:sp>
      <p:sp>
        <p:nvSpPr>
          <p:cNvPr id="50" name="TextBox 1"/>
          <p:cNvSpPr txBox="1"/>
          <p:nvPr/>
        </p:nvSpPr>
        <p:spPr>
          <a:xfrm>
            <a:off x="4622800" y="5422900"/>
            <a:ext cx="431800" cy="31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500"/>
              </a:lnSpc>
              <a:tabLst/>
            </a:pPr>
            <a:r>
              <a:rPr lang="en-US" altLang="zh-CN" sz="1800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pipe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60600" y="292100"/>
            <a:ext cx="4660900" cy="5842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92300" y="1282700"/>
            <a:ext cx="6121400" cy="4775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27/75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2273300" y="215900"/>
            <a:ext cx="45720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/>
            </a:pP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总线式体系结构风格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35300" y="292100"/>
            <a:ext cx="3124200" cy="5842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44500" y="1130300"/>
            <a:ext cx="8255000" cy="4686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28/75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3048000" y="215900"/>
            <a:ext cx="30480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/>
            </a:pP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层次总线风格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17800" y="292100"/>
            <a:ext cx="37592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29/75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68300"/>
            <a:ext cx="7645400" cy="534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342900" algn="l"/>
                <a:tab pos="457200" algn="l"/>
                <a:tab pos="736600" algn="l"/>
                <a:tab pos="22606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C2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体系结构风格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700"/>
              </a:lnSpc>
              <a:tabLst>
                <a:tab pos="342900" algn="l"/>
                <a:tab pos="457200" algn="l"/>
                <a:tab pos="736600" algn="l"/>
                <a:tab pos="22606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一种基于构件和异步消息的体系结构风格</a:t>
            </a:r>
          </a:p>
          <a:p>
            <a:pPr>
              <a:lnSpc>
                <a:spcPts val="4200"/>
              </a:lnSpc>
              <a:tabLst>
                <a:tab pos="342900" algn="l"/>
                <a:tab pos="457200" algn="l"/>
                <a:tab pos="736600" algn="l"/>
                <a:tab pos="22606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构件间交互通过消息传递的方式实现</a:t>
            </a:r>
          </a:p>
          <a:p>
            <a:pPr>
              <a:lnSpc>
                <a:spcPts val="4200"/>
              </a:lnSpc>
              <a:tabLst>
                <a:tab pos="342900" algn="l"/>
                <a:tab pos="457200" algn="l"/>
                <a:tab pos="736600" algn="l"/>
                <a:tab pos="22606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由相互协作的构件和连接器按照风格约束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22606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组成的层次网络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736600" algn="l"/>
                <a:tab pos="22606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每个构件有一个顶端接口和一个底端接口，并分别</a:t>
            </a:r>
          </a:p>
          <a:p>
            <a:pPr>
              <a:lnSpc>
                <a:spcPts val="2000"/>
              </a:lnSpc>
              <a:tabLst>
                <a:tab pos="342900" algn="l"/>
                <a:tab pos="457200" algn="l"/>
                <a:tab pos="736600" algn="l"/>
                <a:tab pos="22606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与连接器的底端和顶端相连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736600" algn="l"/>
                <a:tab pos="22606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连接到某一个连接件上的构件或连接件的数目没有</a:t>
            </a:r>
          </a:p>
          <a:p>
            <a:pPr>
              <a:lnSpc>
                <a:spcPts val="2000"/>
              </a:lnSpc>
              <a:tabLst>
                <a:tab pos="342900" algn="l"/>
                <a:tab pos="457200" algn="l"/>
                <a:tab pos="736600" algn="l"/>
                <a:tab pos="22606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限制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736600" algn="l"/>
                <a:tab pos="22606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两个连接件发生联系，必须要从其中一则的底端到</a:t>
            </a:r>
          </a:p>
          <a:p>
            <a:pPr>
              <a:lnSpc>
                <a:spcPts val="2000"/>
              </a:lnSpc>
              <a:tabLst>
                <a:tab pos="342900" algn="l"/>
                <a:tab pos="457200" algn="l"/>
                <a:tab pos="736600" algn="l"/>
                <a:tab pos="22606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另一则的顶端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68700" y="292100"/>
            <a:ext cx="2082800" cy="5842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1219200"/>
            <a:ext cx="7010400" cy="596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115300" y="6273800"/>
            <a:ext cx="4064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3/75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419100"/>
            <a:ext cx="7016344" cy="632993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1841500" algn="l"/>
                <a:tab pos="30861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内容摘要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64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u="sng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软件体系结构概念及发展历程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软件体系结构风格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软件体系结构描述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软件体系结构设计和复用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软件体系结构分析和评估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动态软件体系结构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1841500" algn="l"/>
                <a:tab pos="3086100" algn="l"/>
              </a:tabLst>
            </a:pPr>
            <a:r>
              <a:rPr lang="en-US" altLang="zh-CN" dirty="0"/>
              <a:t>	</a:t>
            </a: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Freeform 3"/>
          <p:cNvSpPr/>
          <p:nvPr/>
        </p:nvSpPr>
        <p:spPr>
          <a:xfrm>
            <a:off x="2519311" y="4265549"/>
            <a:ext cx="931926" cy="270510"/>
          </a:xfrm>
          <a:custGeom>
            <a:avLst/>
            <a:gdLst>
              <a:gd name="connsiteX0" fmla="*/ 0 w 931926"/>
              <a:gd name="connsiteY0" fmla="*/ 0 h 270510"/>
              <a:gd name="connsiteX1" fmla="*/ 0 w 931926"/>
              <a:gd name="connsiteY1" fmla="*/ 270510 h 270510"/>
              <a:gd name="connsiteX2" fmla="*/ 931926 w 931926"/>
              <a:gd name="connsiteY2" fmla="*/ 270510 h 270510"/>
              <a:gd name="connsiteX3" fmla="*/ 931926 w 931926"/>
              <a:gd name="connsiteY3" fmla="*/ 0 h 270510"/>
              <a:gd name="connsiteX4" fmla="*/ 0 w 931926"/>
              <a:gd name="connsiteY4" fmla="*/ 0 h 2705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31926" h="270510">
                <a:moveTo>
                  <a:pt x="0" y="0"/>
                </a:moveTo>
                <a:lnTo>
                  <a:pt x="0" y="270510"/>
                </a:lnTo>
                <a:lnTo>
                  <a:pt x="931926" y="270510"/>
                </a:lnTo>
                <a:lnTo>
                  <a:pt x="931926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Freeform 3"/>
          <p:cNvSpPr/>
          <p:nvPr/>
        </p:nvSpPr>
        <p:spPr>
          <a:xfrm>
            <a:off x="5002670" y="4265549"/>
            <a:ext cx="929640" cy="270510"/>
          </a:xfrm>
          <a:custGeom>
            <a:avLst/>
            <a:gdLst>
              <a:gd name="connsiteX0" fmla="*/ 0 w 929640"/>
              <a:gd name="connsiteY0" fmla="*/ 0 h 270510"/>
              <a:gd name="connsiteX1" fmla="*/ 0 w 929640"/>
              <a:gd name="connsiteY1" fmla="*/ 270510 h 270510"/>
              <a:gd name="connsiteX2" fmla="*/ 929639 w 929640"/>
              <a:gd name="connsiteY2" fmla="*/ 270510 h 270510"/>
              <a:gd name="connsiteX3" fmla="*/ 929639 w 929640"/>
              <a:gd name="connsiteY3" fmla="*/ 0 h 270510"/>
              <a:gd name="connsiteX4" fmla="*/ 0 w 929640"/>
              <a:gd name="connsiteY4" fmla="*/ 0 h 27051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9640" h="270510">
                <a:moveTo>
                  <a:pt x="0" y="0"/>
                </a:moveTo>
                <a:lnTo>
                  <a:pt x="0" y="270510"/>
                </a:lnTo>
                <a:lnTo>
                  <a:pt x="929639" y="270510"/>
                </a:lnTo>
                <a:lnTo>
                  <a:pt x="929639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Freeform 3"/>
          <p:cNvSpPr/>
          <p:nvPr/>
        </p:nvSpPr>
        <p:spPr>
          <a:xfrm>
            <a:off x="2981845" y="4536059"/>
            <a:ext cx="9905" cy="268223"/>
          </a:xfrm>
          <a:custGeom>
            <a:avLst/>
            <a:gdLst>
              <a:gd name="connsiteX0" fmla="*/ 4952 w 9905"/>
              <a:gd name="connsiteY0" fmla="*/ 0 h 268223"/>
              <a:gd name="connsiteX1" fmla="*/ 4952 w 9905"/>
              <a:gd name="connsiteY1" fmla="*/ 268223 h 2682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268223">
                <a:moveTo>
                  <a:pt x="4952" y="0"/>
                </a:moveTo>
                <a:lnTo>
                  <a:pt x="4952" y="268223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Freeform 3"/>
          <p:cNvSpPr/>
          <p:nvPr/>
        </p:nvSpPr>
        <p:spPr>
          <a:xfrm>
            <a:off x="5462917" y="4536059"/>
            <a:ext cx="9905" cy="268223"/>
          </a:xfrm>
          <a:custGeom>
            <a:avLst/>
            <a:gdLst>
              <a:gd name="connsiteX0" fmla="*/ 4953 w 9905"/>
              <a:gd name="connsiteY0" fmla="*/ 0 h 268223"/>
              <a:gd name="connsiteX1" fmla="*/ 4953 w 9905"/>
              <a:gd name="connsiteY1" fmla="*/ 268223 h 2682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268223">
                <a:moveTo>
                  <a:pt x="4953" y="0"/>
                </a:moveTo>
                <a:lnTo>
                  <a:pt x="4953" y="268223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Freeform 3"/>
          <p:cNvSpPr/>
          <p:nvPr/>
        </p:nvSpPr>
        <p:spPr>
          <a:xfrm>
            <a:off x="2209939" y="4775327"/>
            <a:ext cx="4034028" cy="60959"/>
          </a:xfrm>
          <a:custGeom>
            <a:avLst/>
            <a:gdLst>
              <a:gd name="connsiteX0" fmla="*/ 0 w 4034028"/>
              <a:gd name="connsiteY0" fmla="*/ 3809 h 60959"/>
              <a:gd name="connsiteX1" fmla="*/ 4034028 w 4034028"/>
              <a:gd name="connsiteY1" fmla="*/ 0 h 60959"/>
              <a:gd name="connsiteX2" fmla="*/ 4034028 w 4034028"/>
              <a:gd name="connsiteY2" fmla="*/ 57150 h 60959"/>
              <a:gd name="connsiteX3" fmla="*/ 0 w 4034028"/>
              <a:gd name="connsiteY3" fmla="*/ 60959 h 60959"/>
              <a:gd name="connsiteX4" fmla="*/ 0 w 4034028"/>
              <a:gd name="connsiteY4" fmla="*/ 3809 h 6095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34028" h="60959">
                <a:moveTo>
                  <a:pt x="0" y="3809"/>
                </a:moveTo>
                <a:lnTo>
                  <a:pt x="4034028" y="0"/>
                </a:lnTo>
                <a:lnTo>
                  <a:pt x="4034028" y="57150"/>
                </a:lnTo>
                <a:lnTo>
                  <a:pt x="0" y="60959"/>
                </a:lnTo>
                <a:lnTo>
                  <a:pt x="0" y="3809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Freeform 3"/>
          <p:cNvSpPr/>
          <p:nvPr/>
        </p:nvSpPr>
        <p:spPr>
          <a:xfrm>
            <a:off x="3761371" y="5074031"/>
            <a:ext cx="929640" cy="270509"/>
          </a:xfrm>
          <a:custGeom>
            <a:avLst/>
            <a:gdLst>
              <a:gd name="connsiteX0" fmla="*/ 0 w 929640"/>
              <a:gd name="connsiteY0" fmla="*/ 0 h 270509"/>
              <a:gd name="connsiteX1" fmla="*/ 0 w 929640"/>
              <a:gd name="connsiteY1" fmla="*/ 270509 h 270509"/>
              <a:gd name="connsiteX2" fmla="*/ 929640 w 929640"/>
              <a:gd name="connsiteY2" fmla="*/ 270509 h 270509"/>
              <a:gd name="connsiteX3" fmla="*/ 929640 w 929640"/>
              <a:gd name="connsiteY3" fmla="*/ 0 h 270509"/>
              <a:gd name="connsiteX4" fmla="*/ 0 w 929640"/>
              <a:gd name="connsiteY4" fmla="*/ 0 h 27050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9640" h="270509">
                <a:moveTo>
                  <a:pt x="0" y="0"/>
                </a:moveTo>
                <a:lnTo>
                  <a:pt x="0" y="270509"/>
                </a:lnTo>
                <a:lnTo>
                  <a:pt x="929640" y="270509"/>
                </a:lnTo>
                <a:lnTo>
                  <a:pt x="92964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Freeform 3"/>
          <p:cNvSpPr/>
          <p:nvPr/>
        </p:nvSpPr>
        <p:spPr>
          <a:xfrm>
            <a:off x="4221620" y="5343779"/>
            <a:ext cx="9144" cy="269748"/>
          </a:xfrm>
          <a:custGeom>
            <a:avLst/>
            <a:gdLst>
              <a:gd name="connsiteX0" fmla="*/ 4571 w 9144"/>
              <a:gd name="connsiteY0" fmla="*/ 0 h 269748"/>
              <a:gd name="connsiteX1" fmla="*/ 4571 w 9144"/>
              <a:gd name="connsiteY1" fmla="*/ 269748 h 26974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" h="269748">
                <a:moveTo>
                  <a:pt x="4571" y="0"/>
                </a:moveTo>
                <a:lnTo>
                  <a:pt x="4571" y="269748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Freeform 3"/>
          <p:cNvSpPr/>
          <p:nvPr/>
        </p:nvSpPr>
        <p:spPr>
          <a:xfrm>
            <a:off x="4221620" y="4804283"/>
            <a:ext cx="9144" cy="269747"/>
          </a:xfrm>
          <a:custGeom>
            <a:avLst/>
            <a:gdLst>
              <a:gd name="connsiteX0" fmla="*/ 4571 w 9144"/>
              <a:gd name="connsiteY0" fmla="*/ 0 h 269747"/>
              <a:gd name="connsiteX1" fmla="*/ 4571 w 9144"/>
              <a:gd name="connsiteY1" fmla="*/ 269747 h 269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" h="269747">
                <a:moveTo>
                  <a:pt x="4571" y="0"/>
                </a:moveTo>
                <a:lnTo>
                  <a:pt x="4571" y="269747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Freeform 3"/>
          <p:cNvSpPr/>
          <p:nvPr/>
        </p:nvSpPr>
        <p:spPr>
          <a:xfrm>
            <a:off x="2670949" y="4804283"/>
            <a:ext cx="9144" cy="809244"/>
          </a:xfrm>
          <a:custGeom>
            <a:avLst/>
            <a:gdLst>
              <a:gd name="connsiteX0" fmla="*/ 4572 w 9144"/>
              <a:gd name="connsiteY0" fmla="*/ 0 h 809244"/>
              <a:gd name="connsiteX1" fmla="*/ 4572 w 9144"/>
              <a:gd name="connsiteY1" fmla="*/ 809244 h 80924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" h="809244">
                <a:moveTo>
                  <a:pt x="4572" y="0"/>
                </a:moveTo>
                <a:lnTo>
                  <a:pt x="4572" y="809244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Freeform 3"/>
          <p:cNvSpPr/>
          <p:nvPr/>
        </p:nvSpPr>
        <p:spPr>
          <a:xfrm>
            <a:off x="2209939" y="5582285"/>
            <a:ext cx="4034028" cy="60198"/>
          </a:xfrm>
          <a:custGeom>
            <a:avLst/>
            <a:gdLst>
              <a:gd name="connsiteX0" fmla="*/ 0 w 4034028"/>
              <a:gd name="connsiteY0" fmla="*/ 3048 h 60198"/>
              <a:gd name="connsiteX1" fmla="*/ 4034028 w 4034028"/>
              <a:gd name="connsiteY1" fmla="*/ 0 h 60198"/>
              <a:gd name="connsiteX2" fmla="*/ 4034028 w 4034028"/>
              <a:gd name="connsiteY2" fmla="*/ 57150 h 60198"/>
              <a:gd name="connsiteX3" fmla="*/ 0 w 4034028"/>
              <a:gd name="connsiteY3" fmla="*/ 60198 h 60198"/>
              <a:gd name="connsiteX4" fmla="*/ 0 w 4034028"/>
              <a:gd name="connsiteY4" fmla="*/ 3048 h 601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034028" h="60198">
                <a:moveTo>
                  <a:pt x="0" y="3048"/>
                </a:moveTo>
                <a:lnTo>
                  <a:pt x="4034028" y="0"/>
                </a:lnTo>
                <a:lnTo>
                  <a:pt x="4034028" y="57150"/>
                </a:lnTo>
                <a:lnTo>
                  <a:pt x="0" y="60198"/>
                </a:lnTo>
                <a:lnTo>
                  <a:pt x="0" y="304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Freeform 3"/>
          <p:cNvSpPr/>
          <p:nvPr/>
        </p:nvSpPr>
        <p:spPr>
          <a:xfrm>
            <a:off x="2519311" y="5881751"/>
            <a:ext cx="931926" cy="269747"/>
          </a:xfrm>
          <a:custGeom>
            <a:avLst/>
            <a:gdLst>
              <a:gd name="connsiteX0" fmla="*/ 0 w 931926"/>
              <a:gd name="connsiteY0" fmla="*/ 0 h 269747"/>
              <a:gd name="connsiteX1" fmla="*/ 0 w 931926"/>
              <a:gd name="connsiteY1" fmla="*/ 269747 h 269747"/>
              <a:gd name="connsiteX2" fmla="*/ 931926 w 931926"/>
              <a:gd name="connsiteY2" fmla="*/ 269747 h 269747"/>
              <a:gd name="connsiteX3" fmla="*/ 931926 w 931926"/>
              <a:gd name="connsiteY3" fmla="*/ 0 h 269747"/>
              <a:gd name="connsiteX4" fmla="*/ 0 w 931926"/>
              <a:gd name="connsiteY4" fmla="*/ 0 h 269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31926" h="269747">
                <a:moveTo>
                  <a:pt x="0" y="0"/>
                </a:moveTo>
                <a:lnTo>
                  <a:pt x="0" y="269747"/>
                </a:lnTo>
                <a:lnTo>
                  <a:pt x="931926" y="269747"/>
                </a:lnTo>
                <a:lnTo>
                  <a:pt x="931926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Freeform 3"/>
          <p:cNvSpPr/>
          <p:nvPr/>
        </p:nvSpPr>
        <p:spPr>
          <a:xfrm>
            <a:off x="2981845" y="5613527"/>
            <a:ext cx="9905" cy="268223"/>
          </a:xfrm>
          <a:custGeom>
            <a:avLst/>
            <a:gdLst>
              <a:gd name="connsiteX0" fmla="*/ 4952 w 9905"/>
              <a:gd name="connsiteY0" fmla="*/ 0 h 268223"/>
              <a:gd name="connsiteX1" fmla="*/ 4952 w 9905"/>
              <a:gd name="connsiteY1" fmla="*/ 268223 h 2682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905" h="268223">
                <a:moveTo>
                  <a:pt x="4952" y="0"/>
                </a:moveTo>
                <a:lnTo>
                  <a:pt x="4952" y="268223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Freeform 3"/>
          <p:cNvSpPr/>
          <p:nvPr/>
        </p:nvSpPr>
        <p:spPr>
          <a:xfrm>
            <a:off x="4072267" y="5881751"/>
            <a:ext cx="930402" cy="269747"/>
          </a:xfrm>
          <a:custGeom>
            <a:avLst/>
            <a:gdLst>
              <a:gd name="connsiteX0" fmla="*/ 0 w 930402"/>
              <a:gd name="connsiteY0" fmla="*/ 0 h 269747"/>
              <a:gd name="connsiteX1" fmla="*/ 0 w 930402"/>
              <a:gd name="connsiteY1" fmla="*/ 269747 h 269747"/>
              <a:gd name="connsiteX2" fmla="*/ 930402 w 930402"/>
              <a:gd name="connsiteY2" fmla="*/ 269747 h 269747"/>
              <a:gd name="connsiteX3" fmla="*/ 930402 w 930402"/>
              <a:gd name="connsiteY3" fmla="*/ 0 h 269747"/>
              <a:gd name="connsiteX4" fmla="*/ 0 w 930402"/>
              <a:gd name="connsiteY4" fmla="*/ 0 h 269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30402" h="269747">
                <a:moveTo>
                  <a:pt x="0" y="0"/>
                </a:moveTo>
                <a:lnTo>
                  <a:pt x="0" y="269747"/>
                </a:lnTo>
                <a:lnTo>
                  <a:pt x="930402" y="269747"/>
                </a:lnTo>
                <a:lnTo>
                  <a:pt x="930402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Freeform 3"/>
          <p:cNvSpPr/>
          <p:nvPr/>
        </p:nvSpPr>
        <p:spPr>
          <a:xfrm>
            <a:off x="4533277" y="5613527"/>
            <a:ext cx="9144" cy="268223"/>
          </a:xfrm>
          <a:custGeom>
            <a:avLst/>
            <a:gdLst>
              <a:gd name="connsiteX0" fmla="*/ 4571 w 9144"/>
              <a:gd name="connsiteY0" fmla="*/ 0 h 268223"/>
              <a:gd name="connsiteX1" fmla="*/ 4571 w 9144"/>
              <a:gd name="connsiteY1" fmla="*/ 268223 h 2682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" h="268223">
                <a:moveTo>
                  <a:pt x="4571" y="0"/>
                </a:moveTo>
                <a:lnTo>
                  <a:pt x="4571" y="268223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Freeform 3"/>
          <p:cNvSpPr/>
          <p:nvPr/>
        </p:nvSpPr>
        <p:spPr>
          <a:xfrm>
            <a:off x="5623687" y="5881751"/>
            <a:ext cx="929640" cy="269747"/>
          </a:xfrm>
          <a:custGeom>
            <a:avLst/>
            <a:gdLst>
              <a:gd name="connsiteX0" fmla="*/ 0 w 929640"/>
              <a:gd name="connsiteY0" fmla="*/ 0 h 269747"/>
              <a:gd name="connsiteX1" fmla="*/ 0 w 929640"/>
              <a:gd name="connsiteY1" fmla="*/ 269747 h 269747"/>
              <a:gd name="connsiteX2" fmla="*/ 929640 w 929640"/>
              <a:gd name="connsiteY2" fmla="*/ 269747 h 269747"/>
              <a:gd name="connsiteX3" fmla="*/ 929640 w 929640"/>
              <a:gd name="connsiteY3" fmla="*/ 0 h 269747"/>
              <a:gd name="connsiteX4" fmla="*/ 0 w 929640"/>
              <a:gd name="connsiteY4" fmla="*/ 0 h 269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29640" h="269747">
                <a:moveTo>
                  <a:pt x="0" y="0"/>
                </a:moveTo>
                <a:lnTo>
                  <a:pt x="0" y="269747"/>
                </a:lnTo>
                <a:lnTo>
                  <a:pt x="929640" y="269747"/>
                </a:lnTo>
                <a:lnTo>
                  <a:pt x="929640" y="0"/>
                </a:lnTo>
                <a:lnTo>
                  <a:pt x="0" y="0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Freeform 3"/>
          <p:cNvSpPr/>
          <p:nvPr/>
        </p:nvSpPr>
        <p:spPr>
          <a:xfrm>
            <a:off x="6083935" y="5613527"/>
            <a:ext cx="9144" cy="268223"/>
          </a:xfrm>
          <a:custGeom>
            <a:avLst/>
            <a:gdLst>
              <a:gd name="connsiteX0" fmla="*/ 4571 w 9144"/>
              <a:gd name="connsiteY0" fmla="*/ 0 h 268223"/>
              <a:gd name="connsiteX1" fmla="*/ 4571 w 9144"/>
              <a:gd name="connsiteY1" fmla="*/ 268223 h 2682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</a:cxnLst>
            <a:rect l="l" t="t" r="r" b="b"/>
            <a:pathLst>
              <a:path w="9144" h="268223">
                <a:moveTo>
                  <a:pt x="4571" y="0"/>
                </a:moveTo>
                <a:lnTo>
                  <a:pt x="4571" y="268223"/>
                </a:lnTo>
              </a:path>
            </a:pathLst>
          </a:custGeom>
          <a:ln w="0">
            <a:solidFill>
              <a:srgbClr val="000000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25800" y="292100"/>
            <a:ext cx="2717800" cy="584200"/>
          </a:xfrm>
          <a:prstGeom prst="rect">
            <a:avLst/>
          </a:prstGeom>
          <a:noFill/>
        </p:spPr>
      </p:pic>
      <p:pic>
        <p:nvPicPr>
          <p:cNvPr id="5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1900" y="4254500"/>
            <a:ext cx="965200" cy="304800"/>
          </a:xfrm>
          <a:prstGeom prst="rect">
            <a:avLst/>
          </a:prstGeom>
          <a:noFill/>
        </p:spPr>
      </p:pic>
      <p:pic>
        <p:nvPicPr>
          <p:cNvPr id="58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501900" y="5867400"/>
            <a:ext cx="965200" cy="304800"/>
          </a:xfrm>
          <a:prstGeom prst="rect">
            <a:avLst/>
          </a:prstGeom>
          <a:noFill/>
        </p:spPr>
      </p:pic>
      <p:pic>
        <p:nvPicPr>
          <p:cNvPr id="59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991100" y="4254500"/>
            <a:ext cx="952500" cy="304800"/>
          </a:xfrm>
          <a:prstGeom prst="rect">
            <a:avLst/>
          </a:prstGeom>
          <a:noFill/>
        </p:spPr>
      </p:pic>
      <p:pic>
        <p:nvPicPr>
          <p:cNvPr id="60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746500" y="5054600"/>
            <a:ext cx="965200" cy="304800"/>
          </a:xfrm>
          <a:prstGeom prst="rect">
            <a:avLst/>
          </a:prstGeom>
          <a:noFill/>
        </p:spPr>
      </p:pic>
      <p:pic>
        <p:nvPicPr>
          <p:cNvPr id="61" name="Picture 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051300" y="5867400"/>
            <a:ext cx="965200" cy="304800"/>
          </a:xfrm>
          <a:prstGeom prst="rect">
            <a:avLst/>
          </a:prstGeom>
          <a:noFill/>
        </p:spPr>
      </p:pic>
      <p:pic>
        <p:nvPicPr>
          <p:cNvPr id="62" name="Picture 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600700" y="5867400"/>
            <a:ext cx="965200" cy="3048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63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30/75</a:t>
            </a:r>
          </a:p>
        </p:txBody>
      </p:sp>
      <p:sp>
        <p:nvSpPr>
          <p:cNvPr id="1024" name="TextBox 1"/>
          <p:cNvSpPr txBox="1"/>
          <p:nvPr/>
        </p:nvSpPr>
        <p:spPr>
          <a:xfrm>
            <a:off x="469900" y="317500"/>
            <a:ext cx="7962900" cy="392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342900" algn="l"/>
                <a:tab pos="457200" algn="l"/>
                <a:tab pos="736600" algn="l"/>
                <a:tab pos="27686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C2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风格结构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900"/>
              </a:lnSpc>
              <a:tabLst>
                <a:tab pos="342900" algn="l"/>
                <a:tab pos="457200" algn="l"/>
                <a:tab pos="736600" algn="l"/>
                <a:tab pos="2768600" algn="l"/>
              </a:tabLst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矩形框表示构件，粗水平线表示连接件，细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736600" algn="l"/>
                <a:tab pos="2768600" algn="l"/>
              </a:tabLst>
            </a:pPr>
            <a:r>
              <a:rPr lang="en-US" altLang="zh-CN" dirty="0"/>
              <a:t>	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垂直线表示通信连接</a:t>
            </a:r>
          </a:p>
          <a:p>
            <a:pPr>
              <a:lnSpc>
                <a:spcPts val="4400"/>
              </a:lnSpc>
              <a:tabLst>
                <a:tab pos="342900" algn="l"/>
                <a:tab pos="457200" algn="l"/>
                <a:tab pos="736600" algn="l"/>
                <a:tab pos="2768600" algn="l"/>
              </a:tabLst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消息通过连接器在相关构件和连接器间传输，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736600" algn="l"/>
                <a:tab pos="2768600" algn="l"/>
              </a:tabLst>
            </a:pPr>
            <a:r>
              <a:rPr lang="en-US" altLang="zh-CN" dirty="0"/>
              <a:t>	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构件按照各自的责任对消息进行处理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27686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如处理后继续传播输出消息、处理后不再传播消息、</a:t>
            </a:r>
          </a:p>
          <a:p>
            <a:pPr>
              <a:lnSpc>
                <a:spcPts val="2300"/>
              </a:lnSpc>
              <a:tabLst>
                <a:tab pos="342900" algn="l"/>
                <a:tab pos="457200" algn="l"/>
                <a:tab pos="736600" algn="l"/>
                <a:tab pos="27686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不作处理并截获或不作任何处理仅仅进行转发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43300" y="292100"/>
            <a:ext cx="2108200" cy="5842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11300" y="3644900"/>
            <a:ext cx="6045200" cy="19304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8026400" y="6273800"/>
            <a:ext cx="4826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31/75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469900" y="304800"/>
            <a:ext cx="7645400" cy="3086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30861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黑板模式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700"/>
              </a:lnSpc>
              <a:tabLst>
                <a:tab pos="342900" algn="l"/>
                <a:tab pos="30861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适用于：无确定性求解策略且涉及多问题领域</a:t>
            </a:r>
          </a:p>
          <a:p>
            <a:pPr>
              <a:lnSpc>
                <a:spcPts val="4000"/>
              </a:lnSpc>
              <a:tabLst>
                <a:tab pos="342900" algn="l"/>
                <a:tab pos="30861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知识源主体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(Agent)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间的交互只在黑板内部发生</a:t>
            </a:r>
          </a:p>
          <a:p>
            <a:pPr>
              <a:lnSpc>
                <a:spcPts val="4000"/>
              </a:lnSpc>
              <a:tabLst>
                <a:tab pos="342900" algn="l"/>
                <a:tab pos="30861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知识源按照自己的方式和能力对黑板上的知识</a:t>
            </a:r>
          </a:p>
          <a:p>
            <a:pPr>
              <a:lnSpc>
                <a:spcPts val="3200"/>
              </a:lnSpc>
              <a:tabLst>
                <a:tab pos="342900" algn="l"/>
                <a:tab pos="3086100" algn="l"/>
              </a:tabLst>
            </a:pPr>
            <a:r>
              <a:rPr lang="en-US" altLang="zh-CN" dirty="0"/>
              <a:t>	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进行处理并向黑板输出新的知识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3568700" y="3810000"/>
            <a:ext cx="1917700" cy="952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100"/>
              </a:lnSpc>
              <a:tabLst>
                <a:tab pos="546100" algn="l"/>
              </a:tabLst>
            </a:pPr>
            <a:r>
              <a:rPr lang="en-US" altLang="zh-CN" dirty="0"/>
              <a:t>	</a:t>
            </a:r>
            <a:r>
              <a:rPr lang="en-US" altLang="zh-CN" sz="31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黑板</a:t>
            </a:r>
          </a:p>
          <a:p>
            <a:pPr>
              <a:lnSpc>
                <a:spcPts val="4300"/>
              </a:lnSpc>
              <a:tabLst>
                <a:tab pos="546100" algn="l"/>
              </a:tabLst>
            </a:pP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31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共享知识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1562100" y="3898900"/>
            <a:ext cx="685800" cy="901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知识源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知识源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6807200" y="3835400"/>
            <a:ext cx="685800" cy="762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知识源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知识源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3289300" y="5283200"/>
            <a:ext cx="6858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知识源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4775200" y="5283200"/>
            <a:ext cx="6858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知识源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7035800" y="5143500"/>
            <a:ext cx="457200" cy="215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8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计算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68700" y="292100"/>
            <a:ext cx="2082800" cy="5842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2679700"/>
            <a:ext cx="4470400" cy="609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32/75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419100"/>
            <a:ext cx="7016344" cy="632993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1841500" algn="l"/>
                <a:tab pos="30861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内容摘要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64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软件体系结构概念及发展历程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软件体系结构风格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u="sng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软件体系结构描述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软件体系结构设计和复用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软件体系结构分析和评估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动态软件体系结构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1841500" algn="l"/>
                <a:tab pos="3086100" algn="l"/>
              </a:tabLst>
            </a:pPr>
            <a:r>
              <a:rPr lang="en-US" altLang="zh-CN" dirty="0"/>
              <a:t>	</a:t>
            </a: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27300" y="292100"/>
            <a:ext cx="41148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33/75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55600"/>
            <a:ext cx="7073900" cy="4622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457200" algn="l"/>
                <a:tab pos="20701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体系结构的多视图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700"/>
              </a:lnSpc>
              <a:tabLst>
                <a:tab pos="457200" algn="l"/>
                <a:tab pos="20701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功能</a:t>
            </a:r>
            <a:r>
              <a:rPr lang="en-US" altLang="zh-CN" sz="36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逻辑</a:t>
            </a:r>
            <a:r>
              <a:rPr lang="en-US" altLang="zh-CN" sz="36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体系结构：问题域规划</a:t>
            </a:r>
          </a:p>
          <a:p>
            <a:pPr>
              <a:lnSpc>
                <a:spcPts val="5100"/>
              </a:lnSpc>
              <a:tabLst>
                <a:tab pos="457200" algn="l"/>
                <a:tab pos="20701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设计体系结构</a:t>
            </a:r>
          </a:p>
          <a:p>
            <a:pPr>
              <a:lnSpc>
                <a:spcPts val="3400"/>
              </a:lnSpc>
              <a:tabLst>
                <a:tab pos="457200" algn="l"/>
                <a:tab pos="20701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静态方面：组成元素及其结构关系</a:t>
            </a:r>
          </a:p>
          <a:p>
            <a:pPr>
              <a:lnSpc>
                <a:spcPts val="3400"/>
              </a:lnSpc>
              <a:tabLst>
                <a:tab pos="457200" algn="l"/>
                <a:tab pos="2070100" algn="l"/>
              </a:tabLst>
            </a:pPr>
            <a:r>
              <a:rPr lang="en-US" altLang="zh-CN" dirty="0"/>
              <a:t>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动态方面：元素间的动态交互关系</a:t>
            </a:r>
          </a:p>
          <a:p>
            <a:pPr>
              <a:lnSpc>
                <a:spcPts val="5200"/>
              </a:lnSpc>
              <a:tabLst>
                <a:tab pos="457200" algn="l"/>
                <a:tab pos="20701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部署体系结构</a:t>
            </a:r>
          </a:p>
          <a:p>
            <a:pPr>
              <a:lnSpc>
                <a:spcPts val="5100"/>
              </a:lnSpc>
              <a:tabLst>
                <a:tab pos="457200" algn="l"/>
                <a:tab pos="20701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运行时体系结构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44700" y="292100"/>
            <a:ext cx="5067300" cy="5842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16100" y="3111500"/>
            <a:ext cx="6731000" cy="2921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34/75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469900" y="266700"/>
            <a:ext cx="7683500" cy="279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342900" algn="l"/>
                <a:tab pos="16002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4+1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软件体系结构视图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300"/>
              </a:lnSpc>
              <a:tabLst>
                <a:tab pos="342900" algn="l"/>
                <a:tab pos="16002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Kruchten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在</a:t>
            </a:r>
            <a:r>
              <a:rPr lang="en-US" altLang="zh-CN" sz="34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1995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年提出软件体系结构</a:t>
            </a:r>
          </a:p>
          <a:p>
            <a:pPr>
              <a:lnSpc>
                <a:spcPts val="4000"/>
              </a:lnSpc>
              <a:tabLst>
                <a:tab pos="342900" algn="l"/>
                <a:tab pos="16002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的“</a:t>
            </a:r>
            <a:r>
              <a:rPr lang="en-US" altLang="zh-CN" sz="34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4+1</a:t>
            </a:r>
            <a:r>
              <a:rPr lang="en-US" altLang="zh-CN" sz="34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”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视图模型：逻辑视图、进程</a:t>
            </a:r>
          </a:p>
          <a:p>
            <a:pPr>
              <a:lnSpc>
                <a:spcPts val="3900"/>
              </a:lnSpc>
              <a:tabLst>
                <a:tab pos="342900" algn="l"/>
                <a:tab pos="16002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视图、物理视图、开发视图、场景视图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5400"/>
            <a:ext cx="9080500" cy="6769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35/75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469900" y="304800"/>
            <a:ext cx="8001000" cy="320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18034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体系结构的逻辑视图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100"/>
              </a:lnSpc>
              <a:tabLst>
                <a:tab pos="342900" algn="l"/>
                <a:tab pos="457200" algn="l"/>
                <a:tab pos="18034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描述系统需要支持的功能需求</a:t>
            </a:r>
            <a:r>
              <a:rPr lang="en-US" altLang="zh-CN" sz="36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来自于</a:t>
            </a:r>
          </a:p>
          <a:p>
            <a:pPr>
              <a:lnSpc>
                <a:spcPts val="4300"/>
              </a:lnSpc>
              <a:tabLst>
                <a:tab pos="342900" algn="l"/>
                <a:tab pos="457200" algn="l"/>
                <a:tab pos="1803400" algn="l"/>
              </a:tabLst>
            </a:pPr>
            <a:r>
              <a:rPr lang="en-US" altLang="zh-CN" dirty="0"/>
              <a:t>	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问题域</a:t>
            </a:r>
            <a:r>
              <a:rPr lang="en-US" altLang="zh-CN" sz="36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将系统分解为一系列功能抽象以及相互之间的关系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反映问题域本来面目，不涉及软件实现方案的考虑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2311400" y="5676900"/>
            <a:ext cx="3218830" cy="84984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>
                <a:tab pos="1358900" algn="l"/>
              </a:tabLst>
            </a:pPr>
            <a:r>
              <a:rPr lang="en-US" altLang="zh-CN" dirty="0"/>
              <a:t>	</a:t>
            </a:r>
            <a:r>
              <a:rPr lang="en-US" altLang="zh-CN" sz="3600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静态视图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1358900" algn="l"/>
              </a:tabLst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74800" y="292100"/>
            <a:ext cx="6019800" cy="6223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197100" y="3810000"/>
            <a:ext cx="4724400" cy="30480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36/75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469900" y="304800"/>
            <a:ext cx="7747000" cy="3530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342900" algn="l"/>
                <a:tab pos="457200" algn="l"/>
                <a:tab pos="736600" algn="l"/>
                <a:tab pos="11176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体系结构的开发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模块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视图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400"/>
              </a:lnSpc>
              <a:tabLst>
                <a:tab pos="342900" algn="l"/>
                <a:tab pos="457200" algn="l"/>
                <a:tab pos="736600" algn="l"/>
                <a:tab pos="11176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描述软件模块的组织和管理结构，作为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736600" algn="l"/>
                <a:tab pos="11176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开发工作和技术安排的基础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11176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考虑软件的内部开发目标，如降低开发难度、提高通</a:t>
            </a:r>
          </a:p>
          <a:p>
            <a:pPr>
              <a:lnSpc>
                <a:spcPts val="2300"/>
              </a:lnSpc>
              <a:tabLst>
                <a:tab pos="342900" algn="l"/>
                <a:tab pos="457200" algn="l"/>
                <a:tab pos="736600" algn="l"/>
                <a:tab pos="11176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用性和可复用性、充分复用已有资产等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11176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一般可以用软件模块的层次结构来表示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6718300" y="4914900"/>
            <a:ext cx="1828800" cy="444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500"/>
              </a:lnSpc>
              <a:tabLst/>
            </a:pPr>
            <a:r>
              <a:rPr lang="en-US" altLang="zh-CN" sz="3600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静态视图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73300" y="292100"/>
            <a:ext cx="4622800" cy="5842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68700" y="3340100"/>
            <a:ext cx="3822700" cy="28575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37/75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469900" y="368300"/>
            <a:ext cx="7645400" cy="4991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1143000" algn="l"/>
                <a:tab pos="18034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体系结构的进程视图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000"/>
              </a:lnSpc>
              <a:tabLst>
                <a:tab pos="342900" algn="l"/>
                <a:tab pos="1143000" algn="l"/>
                <a:tab pos="1803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描述系统运行时各进程的分布以及交互和</a:t>
            </a:r>
          </a:p>
          <a:p>
            <a:pPr>
              <a:lnSpc>
                <a:spcPts val="3700"/>
              </a:lnSpc>
              <a:tabLst>
                <a:tab pos="342900" algn="l"/>
                <a:tab pos="1143000" algn="l"/>
                <a:tab pos="1803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同步关系，包括各种功能模块在进程或线</a:t>
            </a:r>
          </a:p>
          <a:p>
            <a:pPr>
              <a:lnSpc>
                <a:spcPts val="3800"/>
              </a:lnSpc>
              <a:tabLst>
                <a:tab pos="342900" algn="l"/>
                <a:tab pos="1143000" algn="l"/>
                <a:tab pos="1803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程上的分布等</a:t>
            </a:r>
          </a:p>
          <a:p>
            <a:pPr>
              <a:lnSpc>
                <a:spcPts val="4700"/>
              </a:lnSpc>
              <a:tabLst>
                <a:tab pos="342900" algn="l"/>
                <a:tab pos="1143000" algn="l"/>
                <a:tab pos="1803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强调系统的并发性、分布性、系统集成性</a:t>
            </a:r>
          </a:p>
          <a:p>
            <a:pPr>
              <a:lnSpc>
                <a:spcPts val="3700"/>
              </a:lnSpc>
              <a:tabLst>
                <a:tab pos="342900" algn="l"/>
                <a:tab pos="1143000" algn="l"/>
                <a:tab pos="1803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和容错能力等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000"/>
              </a:lnSpc>
              <a:tabLst>
                <a:tab pos="342900" algn="l"/>
                <a:tab pos="11430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3600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动态视图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73300" y="292100"/>
            <a:ext cx="4622800" cy="5842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87500" y="2501900"/>
            <a:ext cx="5816600" cy="3822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38/75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469900" y="342900"/>
            <a:ext cx="7683500" cy="400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152400" algn="l"/>
                <a:tab pos="342900" algn="l"/>
                <a:tab pos="18034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体系结构的物理视图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500"/>
              </a:lnSpc>
              <a:tabLst>
                <a:tab pos="152400" algn="l"/>
                <a:tab pos="342900" algn="l"/>
                <a:tab pos="1803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描述各个软件模块的硬件部署结构，包</a:t>
            </a:r>
          </a:p>
          <a:p>
            <a:pPr>
              <a:lnSpc>
                <a:spcPts val="3900"/>
              </a:lnSpc>
              <a:tabLst>
                <a:tab pos="152400" algn="l"/>
                <a:tab pos="3429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括拓扑结构、系统安装以及相互通信等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800"/>
              </a:lnSpc>
              <a:tabLst>
                <a:tab pos="152400" algn="l"/>
                <a:tab pos="342900" algn="l"/>
                <a:tab pos="1803400" algn="l"/>
              </a:tabLst>
            </a:pPr>
            <a:r>
              <a:rPr lang="en-US" altLang="zh-CN" dirty="0"/>
              <a:t>	</a:t>
            </a:r>
            <a:r>
              <a:rPr lang="en-US" altLang="zh-CN" sz="3600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动态视图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5400"/>
            <a:ext cx="9080500" cy="6769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6362700" y="4546600"/>
            <a:ext cx="533400" cy="266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/>
            </a:pPr>
            <a:r>
              <a:rPr lang="en-US" altLang="zh-CN" sz="16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CN" sz="16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缺货</a:t>
            </a:r>
            <a:r>
              <a:rPr lang="en-US" altLang="zh-CN" sz="16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39/75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69900" y="304800"/>
            <a:ext cx="7594600" cy="312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457200" algn="l"/>
                <a:tab pos="1803400" algn="l"/>
                <a:tab pos="41402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体系结构的场景视图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000"/>
              </a:lnSpc>
              <a:tabLst>
                <a:tab pos="457200" algn="l"/>
                <a:tab pos="1803400" algn="l"/>
                <a:tab pos="4140200" algn="l"/>
              </a:tabLst>
            </a:pP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5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系统中主要活动的场景化抽象</a:t>
            </a:r>
          </a:p>
          <a:p>
            <a:pPr>
              <a:lnSpc>
                <a:spcPts val="3700"/>
              </a:lnSpc>
              <a:tabLst>
                <a:tab pos="457200" algn="l"/>
                <a:tab pos="1803400" algn="l"/>
                <a:tab pos="4140200" algn="l"/>
              </a:tabLst>
            </a:pP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5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位于各体系结构视图的核心，将它们有机联系起来</a:t>
            </a:r>
          </a:p>
          <a:p>
            <a:pPr>
              <a:lnSpc>
                <a:spcPts val="2800"/>
              </a:lnSpc>
              <a:tabLst>
                <a:tab pos="457200" algn="l"/>
                <a:tab pos="1803400" algn="l"/>
                <a:tab pos="41402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以场景为基础对各个体系结构视图进行分析</a:t>
            </a:r>
          </a:p>
          <a:p>
            <a:pPr>
              <a:lnSpc>
                <a:spcPts val="2800"/>
              </a:lnSpc>
              <a:tabLst>
                <a:tab pos="457200" algn="l"/>
                <a:tab pos="1803400" algn="l"/>
                <a:tab pos="41402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帮助将不同视图中的组成单元联系起来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700"/>
              </a:lnSpc>
              <a:tabLst>
                <a:tab pos="457200" algn="l"/>
                <a:tab pos="1803400" algn="l"/>
                <a:tab pos="4140200" algn="l"/>
              </a:tabLst>
            </a:pPr>
            <a:r>
              <a:rPr lang="en-US" altLang="zh-CN" dirty="0"/>
              <a:t>			</a:t>
            </a:r>
            <a:r>
              <a:rPr lang="en-US" altLang="zh-CN" sz="16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收到订单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1511300" y="3644900"/>
            <a:ext cx="1016000" cy="201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01600" algn="l"/>
                <a:tab pos="203200" algn="l"/>
              </a:tabLst>
            </a:pPr>
            <a:r>
              <a:rPr lang="en-US" altLang="zh-CN" dirty="0"/>
              <a:t>		</a:t>
            </a:r>
            <a:r>
              <a:rPr lang="en-US" altLang="zh-CN" sz="16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取消并</a:t>
            </a:r>
          </a:p>
          <a:p>
            <a:pPr>
              <a:lnSpc>
                <a:spcPts val="1700"/>
              </a:lnSpc>
              <a:tabLst>
                <a:tab pos="101600" algn="l"/>
                <a:tab pos="203200" algn="l"/>
              </a:tabLst>
            </a:pPr>
            <a:r>
              <a:rPr lang="en-US" altLang="zh-CN" dirty="0"/>
              <a:t>	</a:t>
            </a:r>
            <a:r>
              <a:rPr lang="en-US" altLang="zh-CN" sz="16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退回订单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101600" algn="l"/>
                <a:tab pos="203200" algn="l"/>
              </a:tabLst>
            </a:pPr>
            <a:r>
              <a:rPr lang="en-US" altLang="zh-CN" sz="16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制作并发放</a:t>
            </a:r>
          </a:p>
          <a:p>
            <a:pPr>
              <a:lnSpc>
                <a:spcPts val="1700"/>
              </a:lnSpc>
              <a:tabLst>
                <a:tab pos="101600" algn="l"/>
                <a:tab pos="203200" algn="l"/>
              </a:tabLst>
            </a:pPr>
            <a:r>
              <a:rPr lang="en-US" altLang="zh-CN" dirty="0"/>
              <a:t>		</a:t>
            </a:r>
            <a:r>
              <a:rPr lang="en-US" altLang="zh-CN" sz="16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提货单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238500" y="3835400"/>
            <a:ext cx="1054100" cy="170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25400" algn="l"/>
                <a:tab pos="254000" algn="l"/>
              </a:tabLst>
            </a:pPr>
            <a:r>
              <a:rPr lang="en-US" altLang="zh-CN" sz="16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CN" sz="16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未付款</a:t>
            </a:r>
            <a:r>
              <a:rPr lang="en-US" altLang="zh-CN" sz="16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25400" algn="l"/>
                <a:tab pos="254000" algn="l"/>
              </a:tabLst>
            </a:pPr>
            <a:r>
              <a:rPr lang="en-US" altLang="zh-CN" dirty="0"/>
              <a:t>	</a:t>
            </a:r>
            <a:r>
              <a:rPr lang="en-US" altLang="zh-CN" sz="16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CN" sz="16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有货</a:t>
            </a:r>
            <a:r>
              <a:rPr lang="en-US" altLang="zh-CN" sz="16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25400" algn="l"/>
                <a:tab pos="254000" algn="l"/>
              </a:tabLst>
            </a:pPr>
            <a:r>
              <a:rPr lang="en-US" altLang="zh-CN" dirty="0"/>
              <a:t>		</a:t>
            </a:r>
            <a:r>
              <a:rPr lang="en-US" altLang="zh-CN" sz="16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更新库存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610100" y="3708400"/>
            <a:ext cx="2032000" cy="1943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101600" algn="l"/>
                <a:tab pos="203200" algn="l"/>
                <a:tab pos="571500" algn="l"/>
                <a:tab pos="889000" algn="l"/>
                <a:tab pos="1028700" algn="l"/>
                <a:tab pos="1231900" algn="l"/>
              </a:tabLst>
            </a:pPr>
            <a:r>
              <a:rPr lang="en-US" altLang="zh-CN" sz="16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付款认可</a:t>
            </a:r>
          </a:p>
          <a:p>
            <a:pPr>
              <a:lnSpc>
                <a:spcPts val="1600"/>
              </a:lnSpc>
              <a:tabLst>
                <a:tab pos="101600" algn="l"/>
                <a:tab pos="203200" algn="l"/>
                <a:tab pos="571500" algn="l"/>
                <a:tab pos="889000" algn="l"/>
                <a:tab pos="1028700" algn="l"/>
                <a:tab pos="1231900" algn="l"/>
              </a:tabLst>
            </a:pPr>
            <a:r>
              <a:rPr lang="en-US" altLang="zh-CN" dirty="0"/>
              <a:t>				</a:t>
            </a:r>
            <a:r>
              <a:rPr lang="en-US" altLang="zh-CN" sz="13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已付款</a:t>
            </a:r>
            <a:r>
              <a:rPr lang="en-US" altLang="zh-CN" sz="13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</a:p>
          <a:p>
            <a:pPr>
              <a:lnSpc>
                <a:spcPts val="1300"/>
              </a:lnSpc>
              <a:tabLst>
                <a:tab pos="101600" algn="l"/>
                <a:tab pos="203200" algn="l"/>
                <a:tab pos="571500" algn="l"/>
                <a:tab pos="889000" algn="l"/>
                <a:tab pos="1028700" algn="l"/>
                <a:tab pos="1231900" algn="l"/>
              </a:tabLst>
            </a:pPr>
            <a:r>
              <a:rPr lang="en-US" altLang="zh-CN" dirty="0"/>
              <a:t>			</a:t>
            </a:r>
            <a:r>
              <a:rPr lang="en-US" altLang="zh-CN" sz="1398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*[</a:t>
            </a: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对每一订单项</a:t>
            </a:r>
            <a:r>
              <a:rPr lang="en-US" altLang="zh-CN" sz="16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]</a:t>
            </a:r>
          </a:p>
          <a:p>
            <a:pPr>
              <a:lnSpc>
                <a:spcPts val="1600"/>
              </a:lnSpc>
              <a:tabLst>
                <a:tab pos="101600" algn="l"/>
                <a:tab pos="203200" algn="l"/>
                <a:tab pos="571500" algn="l"/>
                <a:tab pos="889000" algn="l"/>
                <a:tab pos="1028700" algn="l"/>
                <a:tab pos="1231900" algn="l"/>
              </a:tabLst>
            </a:pPr>
            <a:r>
              <a:rPr lang="en-US" altLang="zh-CN" dirty="0"/>
              <a:t>		</a:t>
            </a:r>
            <a:r>
              <a:rPr lang="en-US" altLang="zh-CN" sz="16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检查</a:t>
            </a:r>
          </a:p>
          <a:p>
            <a:pPr>
              <a:lnSpc>
                <a:spcPts val="1700"/>
              </a:lnSpc>
              <a:tabLst>
                <a:tab pos="101600" algn="l"/>
                <a:tab pos="203200" algn="l"/>
                <a:tab pos="571500" algn="l"/>
                <a:tab pos="889000" algn="l"/>
                <a:tab pos="1028700" algn="l"/>
                <a:tab pos="1231900" algn="l"/>
              </a:tabLst>
            </a:pPr>
            <a:r>
              <a:rPr lang="en-US" altLang="zh-CN" dirty="0"/>
              <a:t>	</a:t>
            </a:r>
            <a:r>
              <a:rPr lang="en-US" altLang="zh-CN" sz="16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订单项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101600" algn="l"/>
                <a:tab pos="203200" algn="l"/>
                <a:tab pos="571500" algn="l"/>
                <a:tab pos="889000" algn="l"/>
                <a:tab pos="1028700" algn="l"/>
                <a:tab pos="1231900" algn="l"/>
              </a:tabLst>
            </a:pPr>
            <a:r>
              <a:rPr lang="en-US" altLang="zh-CN" dirty="0"/>
              <a:t>					</a:t>
            </a:r>
            <a:r>
              <a:rPr lang="en-US" altLang="zh-CN" sz="16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制作并发放</a:t>
            </a:r>
          </a:p>
          <a:p>
            <a:pPr>
              <a:lnSpc>
                <a:spcPts val="1700"/>
              </a:lnSpc>
              <a:tabLst>
                <a:tab pos="101600" algn="l"/>
                <a:tab pos="203200" algn="l"/>
                <a:tab pos="571500" algn="l"/>
                <a:tab pos="889000" algn="l"/>
                <a:tab pos="1028700" algn="l"/>
                <a:tab pos="1231900" algn="l"/>
              </a:tabLst>
            </a:pPr>
            <a:r>
              <a:rPr lang="en-US" altLang="zh-CN" dirty="0"/>
              <a:t>						</a:t>
            </a:r>
            <a:r>
              <a:rPr lang="en-US" altLang="zh-CN" sz="16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缺货单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7480300" y="5143500"/>
            <a:ext cx="10160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203200" algn="l"/>
              </a:tabLst>
            </a:pPr>
            <a:r>
              <a:rPr lang="en-US" altLang="zh-CN" sz="16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制作并发放</a:t>
            </a:r>
          </a:p>
          <a:p>
            <a:pPr>
              <a:lnSpc>
                <a:spcPts val="1700"/>
              </a:lnSpc>
              <a:tabLst>
                <a:tab pos="203200" algn="l"/>
              </a:tabLst>
            </a:pPr>
            <a:r>
              <a:rPr lang="en-US" altLang="zh-CN" dirty="0"/>
              <a:t>	</a:t>
            </a:r>
            <a:r>
              <a:rPr lang="en-US" altLang="zh-CN" sz="16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采购单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35300" y="292100"/>
            <a:ext cx="31242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115300" y="6273800"/>
            <a:ext cx="4064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4/75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81000"/>
            <a:ext cx="7835900" cy="533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25781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相关参考文献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100"/>
              </a:lnSpc>
              <a:tabLst>
                <a:tab pos="342900" algn="l"/>
                <a:tab pos="2578100" algn="l"/>
              </a:tabLst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Software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Architecture: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Roadmap,</a:t>
            </a:r>
          </a:p>
          <a:p>
            <a:pPr>
              <a:lnSpc>
                <a:spcPts val="3900"/>
              </a:lnSpc>
              <a:tabLst>
                <a:tab pos="342900" algn="l"/>
                <a:tab pos="2578100" algn="l"/>
              </a:tabLst>
            </a:pPr>
            <a:r>
              <a:rPr lang="en-US" altLang="zh-CN" dirty="0"/>
              <a:t>	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The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Future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of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Software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Engineering,</a:t>
            </a:r>
          </a:p>
          <a:p>
            <a:pPr>
              <a:lnSpc>
                <a:spcPts val="3900"/>
              </a:lnSpc>
              <a:tabLst>
                <a:tab pos="342900" algn="l"/>
                <a:tab pos="2578100" algn="l"/>
              </a:tabLst>
            </a:pPr>
            <a:r>
              <a:rPr lang="en-US" altLang="zh-CN" dirty="0"/>
              <a:t>	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ACM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Press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2000</a:t>
            </a:r>
          </a:p>
          <a:p>
            <a:pPr>
              <a:lnSpc>
                <a:spcPts val="4600"/>
              </a:lnSpc>
              <a:tabLst>
                <a:tab pos="342900" algn="l"/>
                <a:tab pos="2578100" algn="l"/>
              </a:tabLst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The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Past,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Present,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and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Future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of</a:t>
            </a:r>
          </a:p>
          <a:p>
            <a:pPr>
              <a:lnSpc>
                <a:spcPts val="3900"/>
              </a:lnSpc>
              <a:tabLst>
                <a:tab pos="342900" algn="l"/>
                <a:tab pos="2578100" algn="l"/>
              </a:tabLst>
            </a:pPr>
            <a:r>
              <a:rPr lang="en-US" altLang="zh-CN" dirty="0"/>
              <a:t>	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Software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Architecture,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IEEE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Software,</a:t>
            </a:r>
          </a:p>
          <a:p>
            <a:pPr>
              <a:lnSpc>
                <a:spcPts val="3900"/>
              </a:lnSpc>
              <a:tabLst>
                <a:tab pos="342900" algn="l"/>
                <a:tab pos="2578100" algn="l"/>
              </a:tabLst>
            </a:pPr>
            <a:r>
              <a:rPr lang="en-US" altLang="zh-CN" dirty="0"/>
              <a:t>	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2006,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Vol.23(2)</a:t>
            </a:r>
          </a:p>
          <a:p>
            <a:pPr>
              <a:lnSpc>
                <a:spcPts val="4500"/>
              </a:lnSpc>
              <a:tabLst>
                <a:tab pos="342900" algn="l"/>
                <a:tab pos="2578100" algn="l"/>
              </a:tabLst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软件体系结构研究进展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,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软件学报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,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2006,</a:t>
            </a:r>
          </a:p>
          <a:p>
            <a:pPr>
              <a:lnSpc>
                <a:spcPts val="3500"/>
              </a:lnSpc>
              <a:tabLst>
                <a:tab pos="342900" algn="l"/>
                <a:tab pos="2578100" algn="l"/>
              </a:tabLst>
            </a:pPr>
            <a:r>
              <a:rPr lang="en-US" altLang="zh-CN" dirty="0"/>
              <a:t>	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Vol.17(6)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5400"/>
            <a:ext cx="9080500" cy="6769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40/75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2895600" y="2984500"/>
            <a:ext cx="533400" cy="107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>
                <a:tab pos="114300" algn="l"/>
              </a:tabLst>
            </a:pPr>
            <a:r>
              <a:rPr lang="en-US" altLang="zh-CN" sz="98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Swing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600"/>
              </a:lnSpc>
              <a:tabLst>
                <a:tab pos="114300" algn="l"/>
              </a:tabLst>
            </a:pPr>
            <a:r>
              <a:rPr lang="en-US" altLang="zh-CN" dirty="0"/>
              <a:t>	</a:t>
            </a:r>
            <a:r>
              <a:rPr lang="en-US" altLang="zh-CN" sz="98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Domain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69900" y="266700"/>
            <a:ext cx="7442200" cy="274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749300" algn="l"/>
                <a:tab pos="2692400" algn="l"/>
                <a:tab pos="3479800" algn="l"/>
              </a:tabLst>
            </a:pPr>
            <a:r>
              <a:rPr lang="en-US" altLang="zh-CN" dirty="0"/>
              <a:t>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基于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UML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的软件体系结构描述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600"/>
              </a:lnSpc>
              <a:tabLst>
                <a:tab pos="749300" algn="l"/>
                <a:tab pos="2692400" algn="l"/>
                <a:tab pos="34798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业界使用最为广泛也最为实用的描述方式</a:t>
            </a:r>
          </a:p>
          <a:p>
            <a:pPr>
              <a:lnSpc>
                <a:spcPts val="4000"/>
              </a:lnSpc>
              <a:tabLst>
                <a:tab pos="749300" algn="l"/>
                <a:tab pos="2692400" algn="l"/>
                <a:tab pos="34798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UML2.0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对于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SA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描述提供了新的支持</a:t>
            </a:r>
          </a:p>
          <a:p>
            <a:pPr>
              <a:lnSpc>
                <a:spcPts val="1300"/>
              </a:lnSpc>
              <a:tabLst>
                <a:tab pos="749300" algn="l"/>
                <a:tab pos="2692400" algn="l"/>
                <a:tab pos="3479800" algn="l"/>
              </a:tabLst>
            </a:pPr>
            <a:r>
              <a:rPr lang="en-US" altLang="zh-CN" dirty="0"/>
              <a:t>		</a:t>
            </a:r>
            <a:r>
              <a:rPr lang="en-US" altLang="zh-CN" sz="98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UI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100"/>
              </a:lnSpc>
              <a:tabLst>
                <a:tab pos="749300" algn="l"/>
                <a:tab pos="2692400" algn="l"/>
                <a:tab pos="3479800" algn="l"/>
              </a:tabLst>
            </a:pPr>
            <a:r>
              <a:rPr lang="en-US" altLang="zh-CN" dirty="0"/>
              <a:t>			</a:t>
            </a:r>
            <a:r>
              <a:rPr lang="en-US" altLang="zh-CN" sz="98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not</a:t>
            </a:r>
            <a:r>
              <a:rPr lang="en-US" altLang="zh-CN" sz="98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8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the</a:t>
            </a:r>
            <a:r>
              <a:rPr lang="en-US" altLang="zh-CN" sz="98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8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Java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949700" y="2971800"/>
            <a:ext cx="1054100" cy="40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98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Swing</a:t>
            </a:r>
            <a:r>
              <a:rPr lang="en-US" altLang="zh-CN" sz="98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8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libraries,</a:t>
            </a:r>
            <a:r>
              <a:rPr lang="en-US" altLang="zh-CN" sz="98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8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but</a:t>
            </a:r>
          </a:p>
          <a:p>
            <a:pPr>
              <a:lnSpc>
                <a:spcPts val="1100"/>
              </a:lnSpc>
              <a:tabLst/>
            </a:pPr>
            <a:r>
              <a:rPr lang="en-US" altLang="zh-CN" sz="98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our</a:t>
            </a:r>
            <a:r>
              <a:rPr lang="en-US" altLang="zh-CN" sz="98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8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GUI</a:t>
            </a:r>
            <a:r>
              <a:rPr lang="en-US" altLang="zh-CN" sz="98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8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classes</a:t>
            </a:r>
          </a:p>
          <a:p>
            <a:pPr>
              <a:lnSpc>
                <a:spcPts val="1100"/>
              </a:lnSpc>
              <a:tabLst/>
            </a:pPr>
            <a:r>
              <a:rPr lang="en-US" altLang="zh-CN" sz="98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based</a:t>
            </a:r>
            <a:r>
              <a:rPr lang="en-US" altLang="zh-CN" sz="98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8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on</a:t>
            </a:r>
            <a:r>
              <a:rPr lang="en-US" altLang="zh-CN" sz="98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8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Swing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791200" y="2959100"/>
            <a:ext cx="2540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98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Web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794000" y="4432300"/>
            <a:ext cx="3048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98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Sales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911600" y="4432300"/>
            <a:ext cx="5461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98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Payments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295900" y="4432300"/>
            <a:ext cx="3302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98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Taxes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692400" y="5270500"/>
            <a:ext cx="10414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98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Technical</a:t>
            </a:r>
            <a:r>
              <a:rPr lang="en-US" altLang="zh-CN" sz="98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98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Services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2628900" y="5778500"/>
            <a:ext cx="6477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98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Persistence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3975100" y="5778500"/>
            <a:ext cx="4318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98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Logging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5118100" y="5778500"/>
            <a:ext cx="698500" cy="114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900"/>
              </a:lnSpc>
              <a:tabLst/>
            </a:pPr>
            <a:r>
              <a:rPr lang="en-US" altLang="zh-CN" sz="988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RulesEngine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6337300" y="5029200"/>
            <a:ext cx="1968500" cy="48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00"/>
              </a:lnSpc>
              <a:tabLst/>
            </a:pPr>
            <a:r>
              <a:rPr lang="en-US" altLang="zh-CN" sz="3600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UML</a:t>
            </a:r>
            <a:r>
              <a:rPr lang="en-US" altLang="zh-CN" sz="3600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包图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5400"/>
            <a:ext cx="9080500" cy="6769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8026400" y="6273800"/>
            <a:ext cx="4826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41/75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3505200" y="203200"/>
            <a:ext cx="21082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/>
            </a:pP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UML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类图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469900" y="1778000"/>
            <a:ext cx="2489200" cy="939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>
                <a:tab pos="685800" algn="l"/>
                <a:tab pos="749300" algn="l"/>
              </a:tabLst>
            </a:pPr>
            <a:r>
              <a:rPr lang="en-US" altLang="zh-CN" dirty="0"/>
              <a:t>	</a:t>
            </a:r>
            <a:r>
              <a:rPr lang="en-US" altLang="zh-CN" sz="1602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《</a:t>
            </a:r>
            <a:r>
              <a:rPr lang="en-US" altLang="zh-CN" sz="16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interface</a:t>
            </a:r>
            <a:r>
              <a:rPr lang="en-US" altLang="zh-CN" sz="1602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》</a:t>
            </a:r>
          </a:p>
          <a:p>
            <a:pPr>
              <a:lnSpc>
                <a:spcPts val="1900"/>
              </a:lnSpc>
              <a:tabLst>
                <a:tab pos="685800" algn="l"/>
                <a:tab pos="749300" algn="l"/>
              </a:tabLst>
            </a:pPr>
            <a:r>
              <a:rPr lang="en-US" altLang="zh-CN" dirty="0"/>
              <a:t>		</a:t>
            </a:r>
            <a:r>
              <a:rPr lang="en-US" altLang="zh-CN" sz="16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choiceBlock</a:t>
            </a:r>
          </a:p>
          <a:p>
            <a:pPr>
              <a:lnSpc>
                <a:spcPts val="1900"/>
              </a:lnSpc>
              <a:tabLst>
                <a:tab pos="685800" algn="l"/>
                <a:tab pos="749300" algn="l"/>
              </a:tabLst>
            </a:pPr>
            <a:r>
              <a:rPr lang="en-US" altLang="zh-CN" sz="16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setDefault</a:t>
            </a:r>
            <a:r>
              <a:rPr lang="en-US" altLang="zh-CN" sz="1602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（</a:t>
            </a:r>
            <a:r>
              <a:rPr lang="en-US" altLang="zh-CN" sz="16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choice:Choice</a:t>
            </a:r>
            <a:r>
              <a:rPr lang="en-US" altLang="zh-CN" sz="1602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）</a:t>
            </a:r>
          </a:p>
          <a:p>
            <a:pPr>
              <a:lnSpc>
                <a:spcPts val="1900"/>
              </a:lnSpc>
              <a:tabLst>
                <a:tab pos="685800" algn="l"/>
                <a:tab pos="749300" algn="l"/>
              </a:tabLst>
            </a:pPr>
            <a:r>
              <a:rPr lang="en-US" altLang="zh-CN" sz="16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getChoice</a:t>
            </a:r>
            <a:r>
              <a:rPr lang="en-US" altLang="zh-CN" sz="1602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（）</a:t>
            </a:r>
            <a:r>
              <a:rPr lang="en-US" altLang="zh-CN" sz="16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:Choice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737100" y="3403600"/>
            <a:ext cx="16383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6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RadioButtonArray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4279900" y="3860800"/>
            <a:ext cx="24892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700"/>
              </a:lnSpc>
              <a:tabLst/>
            </a:pPr>
            <a:r>
              <a:rPr lang="en-US" altLang="zh-CN" sz="16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setDefault</a:t>
            </a:r>
            <a:r>
              <a:rPr lang="en-US" altLang="zh-CN" sz="1602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（</a:t>
            </a:r>
            <a:r>
              <a:rPr lang="en-US" altLang="zh-CN" sz="16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choice:Button</a:t>
            </a:r>
            <a:r>
              <a:rPr lang="en-US" altLang="zh-CN" sz="1602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）</a:t>
            </a:r>
          </a:p>
          <a:p>
            <a:pPr>
              <a:lnSpc>
                <a:spcPts val="1900"/>
              </a:lnSpc>
              <a:tabLst/>
            </a:pPr>
            <a:r>
              <a:rPr lang="en-US" altLang="zh-CN" sz="16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getChoice</a:t>
            </a:r>
            <a:r>
              <a:rPr lang="en-US" altLang="zh-CN" sz="1602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（）</a:t>
            </a:r>
            <a:r>
              <a:rPr lang="en-US" altLang="zh-CN" sz="16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:Button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5740400" y="1816100"/>
            <a:ext cx="2489200" cy="914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711200" algn="l"/>
              </a:tabLst>
            </a:pPr>
            <a:r>
              <a:rPr lang="en-US" altLang="zh-CN" dirty="0"/>
              <a:t>	</a:t>
            </a:r>
            <a:r>
              <a:rPr lang="en-US" altLang="zh-CN" sz="16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PopUpMenu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711200" algn="l"/>
              </a:tabLst>
            </a:pPr>
            <a:r>
              <a:rPr lang="en-US" altLang="zh-CN" sz="16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setDefault</a:t>
            </a:r>
            <a:r>
              <a:rPr lang="en-US" altLang="zh-CN" sz="1602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（</a:t>
            </a:r>
            <a:r>
              <a:rPr lang="en-US" altLang="zh-CN" sz="16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choice:String</a:t>
            </a:r>
            <a:r>
              <a:rPr lang="en-US" altLang="zh-CN" sz="16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）</a:t>
            </a:r>
          </a:p>
          <a:p>
            <a:pPr>
              <a:lnSpc>
                <a:spcPts val="1900"/>
              </a:lnSpc>
              <a:tabLst>
                <a:tab pos="711200" algn="l"/>
              </a:tabLst>
            </a:pPr>
            <a:r>
              <a:rPr lang="en-US" altLang="zh-CN" sz="16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getChoice</a:t>
            </a:r>
            <a:r>
              <a:rPr lang="en-US" altLang="zh-CN" sz="1602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（）</a:t>
            </a:r>
            <a:r>
              <a:rPr lang="en-US" altLang="zh-CN" sz="16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</a:t>
            </a:r>
            <a:r>
              <a:rPr lang="en-US" altLang="zh-CN" sz="16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String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5346700" y="5130800"/>
            <a:ext cx="596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6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Button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346200" y="3771900"/>
            <a:ext cx="5969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6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Choice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5753100" y="4838700"/>
            <a:ext cx="304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6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1..*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1841500" y="3479800"/>
            <a:ext cx="304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6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1..*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1003300" y="3429000"/>
            <a:ext cx="533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6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choice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6819900" y="4572000"/>
            <a:ext cx="11303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381000" algn="l"/>
                <a:tab pos="825500" algn="l"/>
              </a:tabLst>
            </a:pPr>
            <a:r>
              <a:rPr lang="en-US" altLang="zh-CN" sz="16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choice</a:t>
            </a:r>
          </a:p>
          <a:p>
            <a:pPr>
              <a:lnSpc>
                <a:spcPts val="0"/>
              </a:lnSpc>
              <a:tabLst>
                <a:tab pos="381000" algn="l"/>
                <a:tab pos="825500" algn="l"/>
              </a:tabLst>
            </a:pPr>
            <a:r>
              <a:rPr lang="en-US" altLang="zh-CN" dirty="0"/>
              <a:t>		</a:t>
            </a:r>
            <a:r>
              <a:rPr lang="en-US" altLang="zh-CN" sz="16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1..*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500"/>
              </a:lnSpc>
              <a:tabLst>
                <a:tab pos="381000" algn="l"/>
                <a:tab pos="825500" algn="l"/>
              </a:tabLst>
            </a:pPr>
            <a:r>
              <a:rPr lang="en-US" altLang="zh-CN" dirty="0"/>
              <a:t>	</a:t>
            </a:r>
            <a:r>
              <a:rPr lang="en-US" altLang="zh-CN" sz="16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String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4953000" y="4787900"/>
            <a:ext cx="5334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6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choice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5400"/>
            <a:ext cx="9080500" cy="6769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2992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42/75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3251200" y="203200"/>
            <a:ext cx="26162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/>
            </a:pP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UML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活动图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6870700" y="1346200"/>
            <a:ext cx="1219200" cy="635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215900" algn="l"/>
              </a:tabLst>
            </a:pPr>
            <a:r>
              <a:rPr lang="en-US" altLang="zh-CN" sz="12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［选择重新输入］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2159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［选择结束］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8178800" y="1549400"/>
            <a:ext cx="889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2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●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·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·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880100" y="4572000"/>
            <a:ext cx="88900" cy="52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/>
            </a:pPr>
            <a:r>
              <a:rPr lang="en-US" altLang="zh-CN" sz="12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●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·</a:t>
            </a:r>
          </a:p>
          <a:p>
            <a:pPr>
              <a:lnSpc>
                <a:spcPts val="1200"/>
              </a:lnSpc>
              <a:tabLst/>
            </a:pP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·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2146300" y="1295400"/>
            <a:ext cx="2222500" cy="3225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76200" algn="l"/>
                <a:tab pos="152400" algn="l"/>
                <a:tab pos="622300" algn="l"/>
                <a:tab pos="660400" algn="l"/>
                <a:tab pos="762000" algn="l"/>
                <a:tab pos="990600" algn="l"/>
                <a:tab pos="10160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输入客户信息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800"/>
              </a:lnSpc>
              <a:tabLst>
                <a:tab pos="76200" algn="l"/>
                <a:tab pos="152400" algn="l"/>
                <a:tab pos="622300" algn="l"/>
                <a:tab pos="660400" algn="l"/>
                <a:tab pos="762000" algn="l"/>
                <a:tab pos="990600" algn="l"/>
                <a:tab pos="1016000" algn="l"/>
              </a:tabLst>
            </a:pPr>
            <a:r>
              <a:rPr lang="en-US" altLang="zh-CN" dirty="0"/>
              <a:t>						</a:t>
            </a:r>
            <a:r>
              <a:rPr lang="en-US" altLang="zh-CN" sz="12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［不一致］</a:t>
            </a:r>
          </a:p>
          <a:p>
            <a:pPr>
              <a:lnSpc>
                <a:spcPts val="2300"/>
              </a:lnSpc>
              <a:tabLst>
                <a:tab pos="76200" algn="l"/>
                <a:tab pos="152400" algn="l"/>
                <a:tab pos="622300" algn="l"/>
                <a:tab pos="660400" algn="l"/>
                <a:tab pos="762000" algn="l"/>
                <a:tab pos="990600" algn="l"/>
                <a:tab pos="1016000" algn="l"/>
              </a:tabLst>
            </a:pPr>
            <a:r>
              <a:rPr lang="en-US" altLang="zh-CN" dirty="0"/>
              <a:t>			</a:t>
            </a:r>
            <a:r>
              <a:rPr lang="en-US" altLang="zh-CN" sz="12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［一致］</a:t>
            </a:r>
          </a:p>
          <a:p>
            <a:pPr>
              <a:lnSpc>
                <a:spcPts val="1200"/>
              </a:lnSpc>
              <a:tabLst>
                <a:tab pos="76200" algn="l"/>
                <a:tab pos="152400" algn="l"/>
                <a:tab pos="622300" algn="l"/>
                <a:tab pos="660400" algn="l"/>
                <a:tab pos="762000" algn="l"/>
                <a:tab pos="990600" algn="l"/>
                <a:tab pos="1016000" algn="l"/>
              </a:tabLst>
            </a:pPr>
            <a:r>
              <a:rPr lang="en-US" altLang="zh-CN" dirty="0"/>
              <a:t>							</a:t>
            </a:r>
            <a:r>
              <a:rPr lang="en-US" altLang="zh-CN" sz="12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［冻结］</a:t>
            </a:r>
          </a:p>
          <a:p>
            <a:pPr>
              <a:lnSpc>
                <a:spcPts val="2500"/>
              </a:lnSpc>
              <a:tabLst>
                <a:tab pos="76200" algn="l"/>
                <a:tab pos="152400" algn="l"/>
                <a:tab pos="622300" algn="l"/>
                <a:tab pos="660400" algn="l"/>
                <a:tab pos="762000" algn="l"/>
                <a:tab pos="990600" algn="l"/>
                <a:tab pos="1016000" algn="l"/>
              </a:tabLst>
            </a:pPr>
            <a:r>
              <a:rPr lang="en-US" altLang="zh-CN" dirty="0"/>
              <a:t>				</a:t>
            </a:r>
            <a:r>
              <a:rPr lang="en-US" altLang="zh-CN" sz="12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［未冻结］</a:t>
            </a:r>
          </a:p>
          <a:p>
            <a:pPr>
              <a:lnSpc>
                <a:spcPts val="2500"/>
              </a:lnSpc>
              <a:tabLst>
                <a:tab pos="76200" algn="l"/>
                <a:tab pos="152400" algn="l"/>
                <a:tab pos="622300" algn="l"/>
                <a:tab pos="660400" algn="l"/>
                <a:tab pos="762000" algn="l"/>
                <a:tab pos="990600" algn="l"/>
                <a:tab pos="1016000" algn="l"/>
              </a:tabLst>
            </a:pPr>
            <a:r>
              <a:rPr lang="en-US" altLang="zh-CN" sz="12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输入并校验密码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76200" algn="l"/>
                <a:tab pos="152400" algn="l"/>
                <a:tab pos="622300" algn="l"/>
                <a:tab pos="660400" algn="l"/>
                <a:tab pos="762000" algn="l"/>
                <a:tab pos="990600" algn="l"/>
                <a:tab pos="10160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输入取款金额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76200" algn="l"/>
                <a:tab pos="152400" algn="l"/>
                <a:tab pos="622300" algn="l"/>
                <a:tab pos="660400" algn="l"/>
                <a:tab pos="762000" algn="l"/>
                <a:tab pos="990600" algn="l"/>
                <a:tab pos="1016000" algn="l"/>
              </a:tabLst>
            </a:pPr>
            <a:r>
              <a:rPr lang="en-US" altLang="zh-CN" dirty="0"/>
              <a:t>							</a:t>
            </a:r>
            <a:r>
              <a:rPr lang="en-US" altLang="zh-CN" sz="12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［余额＜取款额］</a:t>
            </a:r>
          </a:p>
          <a:p>
            <a:pPr>
              <a:lnSpc>
                <a:spcPts val="2100"/>
              </a:lnSpc>
              <a:tabLst>
                <a:tab pos="76200" algn="l"/>
                <a:tab pos="152400" algn="l"/>
                <a:tab pos="622300" algn="l"/>
                <a:tab pos="660400" algn="l"/>
                <a:tab pos="762000" algn="l"/>
                <a:tab pos="990600" algn="l"/>
                <a:tab pos="1016000" algn="l"/>
              </a:tabLst>
            </a:pPr>
            <a:r>
              <a:rPr lang="en-US" altLang="zh-CN" dirty="0"/>
              <a:t>					</a:t>
            </a:r>
            <a:r>
              <a:rPr lang="en-US" altLang="zh-CN" sz="12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［余额</a:t>
            </a:r>
            <a:r>
              <a:rPr lang="en-US" altLang="zh-CN" sz="1200" dirty="0">
                <a:solidFill>
                  <a:srgbClr val="000000"/>
                </a:solidFill>
                <a:latin typeface="SimSun" pitchFamily="18" charset="0"/>
                <a:cs typeface="SimSun" pitchFamily="18" charset="0"/>
              </a:rPr>
              <a:t>≥</a:t>
            </a:r>
            <a:r>
              <a:rPr lang="en-US" altLang="zh-CN" sz="12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取款额］</a:t>
            </a:r>
          </a:p>
          <a:p>
            <a:pPr>
              <a:lnSpc>
                <a:spcPts val="2500"/>
              </a:lnSpc>
              <a:tabLst>
                <a:tab pos="76200" algn="l"/>
                <a:tab pos="152400" algn="l"/>
                <a:tab pos="622300" algn="l"/>
                <a:tab pos="660400" algn="l"/>
                <a:tab pos="762000" algn="l"/>
                <a:tab pos="990600" algn="l"/>
                <a:tab pos="1016000" algn="l"/>
              </a:tabLst>
            </a:pPr>
            <a:r>
              <a:rPr lang="en-US" altLang="zh-CN" dirty="0"/>
              <a:t>		</a:t>
            </a:r>
            <a:r>
              <a:rPr lang="en-US" altLang="zh-CN" sz="12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打印取款单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4889500" y="1676400"/>
            <a:ext cx="609600" cy="2425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1524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显示</a:t>
            </a:r>
          </a:p>
          <a:p>
            <a:pPr>
              <a:lnSpc>
                <a:spcPts val="1200"/>
              </a:lnSpc>
              <a:tabLst>
                <a:tab pos="152400" algn="l"/>
              </a:tabLst>
            </a:pPr>
            <a:r>
              <a:rPr lang="en-US" altLang="zh-CN" sz="12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错误信息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200"/>
              </a:lnSpc>
              <a:tabLst>
                <a:tab pos="1524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显示</a:t>
            </a:r>
          </a:p>
          <a:p>
            <a:pPr>
              <a:lnSpc>
                <a:spcPts val="1200"/>
              </a:lnSpc>
              <a:tabLst>
                <a:tab pos="152400" algn="l"/>
              </a:tabLst>
            </a:pPr>
            <a:r>
              <a:rPr lang="en-US" altLang="zh-CN" sz="12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冻结信息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1524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显示</a:t>
            </a:r>
          </a:p>
          <a:p>
            <a:pPr>
              <a:lnSpc>
                <a:spcPts val="1200"/>
              </a:lnSpc>
              <a:tabLst>
                <a:tab pos="152400" algn="l"/>
              </a:tabLst>
            </a:pPr>
            <a:r>
              <a:rPr lang="en-US" altLang="zh-CN" sz="12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错误信息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2146300" y="4622800"/>
            <a:ext cx="2146300" cy="166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500"/>
              </a:lnSpc>
              <a:tabLst>
                <a:tab pos="152400" algn="l"/>
                <a:tab pos="406400" algn="l"/>
                <a:tab pos="723900" algn="l"/>
                <a:tab pos="1079500" algn="l"/>
              </a:tabLst>
            </a:pPr>
            <a:r>
              <a:rPr lang="en-US" altLang="zh-CN" dirty="0"/>
              <a:t>				</a:t>
            </a:r>
            <a:r>
              <a:rPr lang="en-US" altLang="zh-CN" sz="12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［客户不确认］</a:t>
            </a:r>
          </a:p>
          <a:p>
            <a:pPr>
              <a:lnSpc>
                <a:spcPts val="2400"/>
              </a:lnSpc>
              <a:tabLst>
                <a:tab pos="152400" algn="l"/>
                <a:tab pos="406400" algn="l"/>
                <a:tab pos="723900" algn="l"/>
                <a:tab pos="1079500" algn="l"/>
              </a:tabLst>
            </a:pPr>
            <a:r>
              <a:rPr lang="en-US" altLang="zh-CN" dirty="0"/>
              <a:t>			</a:t>
            </a:r>
            <a:r>
              <a:rPr lang="en-US" altLang="zh-CN" sz="12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［客户确认］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152400" algn="l"/>
                <a:tab pos="406400" algn="l"/>
                <a:tab pos="723900" algn="l"/>
                <a:tab pos="1079500" algn="l"/>
              </a:tabLst>
            </a:pPr>
            <a:r>
              <a:rPr lang="en-US" altLang="zh-CN" sz="12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建立取款记录</a:t>
            </a:r>
          </a:p>
          <a:p>
            <a:pPr>
              <a:lnSpc>
                <a:spcPts val="1200"/>
              </a:lnSpc>
              <a:tabLst>
                <a:tab pos="152400" algn="l"/>
                <a:tab pos="406400" algn="l"/>
                <a:tab pos="723900" algn="l"/>
                <a:tab pos="1079500" algn="l"/>
              </a:tabLst>
            </a:pPr>
            <a:r>
              <a:rPr lang="en-US" altLang="zh-CN" sz="12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更新账户信息</a:t>
            </a:r>
          </a:p>
          <a:p>
            <a:pPr>
              <a:lnSpc>
                <a:spcPts val="1200"/>
              </a:lnSpc>
              <a:tabLst>
                <a:tab pos="152400" algn="l"/>
                <a:tab pos="406400" algn="l"/>
                <a:tab pos="723900" algn="l"/>
                <a:tab pos="1079500" algn="l"/>
              </a:tabLst>
            </a:pPr>
            <a:r>
              <a:rPr lang="en-US" altLang="zh-CN" dirty="0"/>
              <a:t>	</a:t>
            </a:r>
            <a:r>
              <a:rPr lang="en-US" altLang="zh-CN" sz="12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打印存折</a:t>
            </a:r>
          </a:p>
          <a:p>
            <a:pPr>
              <a:lnSpc>
                <a:spcPts val="2300"/>
              </a:lnSpc>
              <a:tabLst>
                <a:tab pos="152400" algn="l"/>
                <a:tab pos="406400" algn="l"/>
                <a:tab pos="723900" algn="l"/>
                <a:tab pos="1079500" algn="l"/>
              </a:tabLst>
            </a:pPr>
            <a:r>
              <a:rPr lang="en-US" altLang="zh-CN" dirty="0"/>
              <a:t>		</a:t>
            </a:r>
            <a:r>
              <a:rPr lang="en-US" altLang="zh-CN" sz="12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●</a:t>
            </a:r>
          </a:p>
          <a:p>
            <a:pPr>
              <a:lnSpc>
                <a:spcPts val="1200"/>
              </a:lnSpc>
              <a:tabLst>
                <a:tab pos="152400" algn="l"/>
                <a:tab pos="406400" algn="l"/>
                <a:tab pos="723900" algn="l"/>
                <a:tab pos="1079500" algn="l"/>
              </a:tabLst>
            </a:pPr>
            <a:r>
              <a:rPr lang="en-US" altLang="zh-CN" dirty="0"/>
              <a:t>		</a:t>
            </a: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·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2552700" y="6273800"/>
            <a:ext cx="38100" cy="12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000"/>
              </a:lnSpc>
              <a:tabLst/>
            </a:pPr>
            <a:r>
              <a:rPr lang="en-US" altLang="zh-CN" sz="12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·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5400"/>
            <a:ext cx="9080500" cy="6769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43/75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3251200" y="203200"/>
            <a:ext cx="26162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/>
            </a:pP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UML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顺序图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768600" y="2844800"/>
            <a:ext cx="10033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8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(file)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4622800" y="2768600"/>
            <a:ext cx="1206500" cy="87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101600" algn="l"/>
                <a:tab pos="177800" algn="l"/>
              </a:tabLst>
            </a:pPr>
            <a:r>
              <a:rPr lang="en-US" altLang="zh-CN" sz="16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CN" sz="16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printer</a:t>
            </a:r>
            <a:r>
              <a:rPr lang="en-US" altLang="zh-CN" sz="16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free]</a:t>
            </a:r>
          </a:p>
          <a:p>
            <a:pPr>
              <a:lnSpc>
                <a:spcPts val="1500"/>
              </a:lnSpc>
              <a:tabLst>
                <a:tab pos="101600" algn="l"/>
                <a:tab pos="177800" algn="l"/>
              </a:tabLst>
            </a:pPr>
            <a:r>
              <a:rPr lang="en-US" altLang="zh-CN" dirty="0"/>
              <a:t>		</a:t>
            </a:r>
            <a:r>
              <a:rPr lang="en-US" altLang="zh-CN" sz="16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print(file)</a:t>
            </a:r>
          </a:p>
          <a:p>
            <a:pPr>
              <a:lnSpc>
                <a:spcPts val="2400"/>
              </a:lnSpc>
              <a:tabLst>
                <a:tab pos="101600" algn="l"/>
                <a:tab pos="177800" algn="l"/>
              </a:tabLst>
            </a:pPr>
            <a:r>
              <a:rPr lang="en-US" altLang="zh-CN" sz="16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[printer</a:t>
            </a:r>
            <a:r>
              <a:rPr lang="en-US" altLang="zh-CN" sz="16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busy]</a:t>
            </a:r>
          </a:p>
          <a:p>
            <a:pPr>
              <a:lnSpc>
                <a:spcPts val="1500"/>
              </a:lnSpc>
              <a:tabLst>
                <a:tab pos="101600" algn="l"/>
                <a:tab pos="177800" algn="l"/>
              </a:tabLst>
            </a:pPr>
            <a:r>
              <a:rPr lang="en-US" altLang="zh-CN" dirty="0"/>
              <a:t>	</a:t>
            </a:r>
            <a:r>
              <a:rPr lang="en-US" altLang="zh-CN" sz="16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Store</a:t>
            </a:r>
            <a:r>
              <a:rPr lang="en-US" altLang="zh-CN" sz="16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16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file</a:t>
            </a:r>
            <a:r>
              <a:rPr lang="en-US" altLang="zh-CN" sz="16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6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304800" y="2006600"/>
            <a:ext cx="1016000" cy="203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600"/>
              </a:lnSpc>
              <a:tabLst/>
            </a:pPr>
            <a:r>
              <a:rPr lang="en-US" altLang="zh-CN" sz="18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Print</a:t>
            </a:r>
            <a:r>
              <a:rPr lang="en-US" altLang="zh-CN" sz="1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18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(file)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1854200" y="2298700"/>
            <a:ext cx="952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602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:Computer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3568700" y="2298700"/>
            <a:ext cx="13208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602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:Printer Server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5778500" y="2298700"/>
            <a:ext cx="6985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602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:Printer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7620000" y="2298700"/>
            <a:ext cx="6223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602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:Queue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5400"/>
            <a:ext cx="9080500" cy="6769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44/75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3251200" y="215900"/>
            <a:ext cx="2616200" cy="1257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304800" algn="l"/>
              </a:tabLst>
            </a:pP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UML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构件图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304800" algn="l"/>
              </a:tabLst>
            </a:pPr>
            <a:r>
              <a:rPr lang="en-US" altLang="zh-CN" dirty="0"/>
              <a:t>	</a:t>
            </a: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信用卡代理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2806700" y="1765300"/>
            <a:ext cx="6985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顾客访问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848100" y="1917700"/>
            <a:ext cx="8763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营业员访问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156200" y="1790700"/>
            <a:ext cx="342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管理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698500" y="2146300"/>
            <a:ext cx="1054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：信用卡收费</a:t>
            </a:r>
          </a:p>
        </p:txBody>
      </p:sp>
      <p:sp>
        <p:nvSpPr>
          <p:cNvPr id="9" name="TextBox 1"/>
          <p:cNvSpPr txBox="1"/>
          <p:nvPr/>
        </p:nvSpPr>
        <p:spPr>
          <a:xfrm>
            <a:off x="2209800" y="2540000"/>
            <a:ext cx="342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收费</a:t>
            </a:r>
          </a:p>
        </p:txBody>
      </p:sp>
      <p:sp>
        <p:nvSpPr>
          <p:cNvPr id="10" name="TextBox 1"/>
          <p:cNvSpPr txBox="1"/>
          <p:nvPr/>
        </p:nvSpPr>
        <p:spPr>
          <a:xfrm>
            <a:off x="1104900" y="1079500"/>
            <a:ext cx="1333500" cy="508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622300" algn="l"/>
              </a:tabLst>
            </a:pPr>
            <a:r>
              <a:rPr lang="en-US" altLang="zh-CN" dirty="0"/>
              <a:t>	</a:t>
            </a: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应用收费</a:t>
            </a:r>
          </a:p>
          <a:p>
            <a:pPr>
              <a:lnSpc>
                <a:spcPts val="2200"/>
              </a:lnSpc>
              <a:tabLst>
                <a:tab pos="622300" algn="l"/>
              </a:tabLst>
            </a:pP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应用收费</a:t>
            </a:r>
          </a:p>
        </p:txBody>
      </p:sp>
      <p:sp>
        <p:nvSpPr>
          <p:cNvPr id="11" name="TextBox 1"/>
          <p:cNvSpPr txBox="1"/>
          <p:nvPr/>
        </p:nvSpPr>
        <p:spPr>
          <a:xfrm>
            <a:off x="7264400" y="4622800"/>
            <a:ext cx="6985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团体销售</a:t>
            </a:r>
          </a:p>
        </p:txBody>
      </p:sp>
      <p:sp>
        <p:nvSpPr>
          <p:cNvPr id="12" name="TextBox 1"/>
          <p:cNvSpPr txBox="1"/>
          <p:nvPr/>
        </p:nvSpPr>
        <p:spPr>
          <a:xfrm>
            <a:off x="4470400" y="4775200"/>
            <a:ext cx="6985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预订销售</a:t>
            </a:r>
          </a:p>
        </p:txBody>
      </p:sp>
      <p:sp>
        <p:nvSpPr>
          <p:cNvPr id="13" name="TextBox 1"/>
          <p:cNvSpPr txBox="1"/>
          <p:nvPr/>
        </p:nvSpPr>
        <p:spPr>
          <a:xfrm>
            <a:off x="5422900" y="5283200"/>
            <a:ext cx="1193800" cy="889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17500" algn="l"/>
              </a:tabLst>
            </a:pP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：营业员界面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317500" algn="l"/>
              </a:tabLst>
            </a:pPr>
            <a:r>
              <a:rPr lang="en-US" altLang="zh-CN" dirty="0"/>
              <a:t>	</a:t>
            </a: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营业员访问</a:t>
            </a:r>
          </a:p>
        </p:txBody>
      </p:sp>
      <p:sp>
        <p:nvSpPr>
          <p:cNvPr id="14" name="TextBox 1"/>
          <p:cNvSpPr txBox="1"/>
          <p:nvPr/>
        </p:nvSpPr>
        <p:spPr>
          <a:xfrm>
            <a:off x="5892800" y="4864100"/>
            <a:ext cx="8255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个体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销售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5905500" y="2146300"/>
            <a:ext cx="342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：票</a:t>
            </a:r>
          </a:p>
        </p:txBody>
      </p:sp>
      <p:sp>
        <p:nvSpPr>
          <p:cNvPr id="16" name="TextBox 1"/>
          <p:cNvSpPr txBox="1"/>
          <p:nvPr/>
        </p:nvSpPr>
        <p:spPr>
          <a:xfrm>
            <a:off x="5943600" y="3594100"/>
            <a:ext cx="10541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：管理员界面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5486400" y="2501900"/>
            <a:ext cx="342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购买</a:t>
            </a:r>
          </a:p>
        </p:txBody>
      </p:sp>
      <p:sp>
        <p:nvSpPr>
          <p:cNvPr id="18" name="TextBox 1"/>
          <p:cNvSpPr txBox="1"/>
          <p:nvPr/>
        </p:nvSpPr>
        <p:spPr>
          <a:xfrm>
            <a:off x="7416800" y="2489200"/>
            <a:ext cx="342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状况</a:t>
            </a:r>
          </a:p>
        </p:txBody>
      </p:sp>
      <p:sp>
        <p:nvSpPr>
          <p:cNvPr id="19" name="TextBox 1"/>
          <p:cNvSpPr txBox="1"/>
          <p:nvPr/>
        </p:nvSpPr>
        <p:spPr>
          <a:xfrm>
            <a:off x="5524500" y="3060700"/>
            <a:ext cx="342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状况</a:t>
            </a:r>
          </a:p>
        </p:txBody>
      </p:sp>
      <p:sp>
        <p:nvSpPr>
          <p:cNvPr id="20" name="TextBox 1"/>
          <p:cNvSpPr txBox="1"/>
          <p:nvPr/>
        </p:nvSpPr>
        <p:spPr>
          <a:xfrm>
            <a:off x="7467600" y="3009900"/>
            <a:ext cx="342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管理</a:t>
            </a:r>
          </a:p>
        </p:txBody>
      </p:sp>
      <p:sp>
        <p:nvSpPr>
          <p:cNvPr id="21" name="TextBox 1"/>
          <p:cNvSpPr txBox="1"/>
          <p:nvPr/>
        </p:nvSpPr>
        <p:spPr>
          <a:xfrm>
            <a:off x="1854200" y="3594100"/>
            <a:ext cx="6985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：售票员</a:t>
            </a:r>
          </a:p>
        </p:txBody>
      </p:sp>
      <p:sp>
        <p:nvSpPr>
          <p:cNvPr id="22" name="TextBox 1"/>
          <p:cNvSpPr txBox="1"/>
          <p:nvPr/>
        </p:nvSpPr>
        <p:spPr>
          <a:xfrm>
            <a:off x="4241800" y="3454400"/>
            <a:ext cx="6985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团体销售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3390900" y="3975100"/>
            <a:ext cx="6985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个体销售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1003300" y="4000500"/>
            <a:ext cx="6985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预订销售</a:t>
            </a:r>
          </a:p>
        </p:txBody>
      </p:sp>
      <p:sp>
        <p:nvSpPr>
          <p:cNvPr id="25" name="TextBox 1"/>
          <p:cNvSpPr txBox="1"/>
          <p:nvPr/>
        </p:nvSpPr>
        <p:spPr>
          <a:xfrm>
            <a:off x="1854200" y="5283200"/>
            <a:ext cx="1079500" cy="876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>
                <a:tab pos="368300" algn="l"/>
              </a:tabLst>
            </a:pP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：销售亭界面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000"/>
              </a:lnSpc>
              <a:tabLst>
                <a:tab pos="368300" algn="l"/>
              </a:tabLst>
            </a:pPr>
            <a:r>
              <a:rPr lang="en-US" altLang="zh-CN" dirty="0"/>
              <a:t>	</a:t>
            </a: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顾客访问</a:t>
            </a:r>
          </a:p>
        </p:txBody>
      </p:sp>
      <p:sp>
        <p:nvSpPr>
          <p:cNvPr id="26" name="TextBox 1"/>
          <p:cNvSpPr txBox="1"/>
          <p:nvPr/>
        </p:nvSpPr>
        <p:spPr>
          <a:xfrm>
            <a:off x="977900" y="4813300"/>
            <a:ext cx="6985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预订销售</a:t>
            </a:r>
          </a:p>
        </p:txBody>
      </p:sp>
      <p:sp>
        <p:nvSpPr>
          <p:cNvPr id="27" name="TextBox 1"/>
          <p:cNvSpPr txBox="1"/>
          <p:nvPr/>
        </p:nvSpPr>
        <p:spPr>
          <a:xfrm>
            <a:off x="1397000" y="3124200"/>
            <a:ext cx="342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收费</a:t>
            </a:r>
          </a:p>
        </p:txBody>
      </p:sp>
      <p:sp>
        <p:nvSpPr>
          <p:cNvPr id="28" name="TextBox 1"/>
          <p:cNvSpPr txBox="1"/>
          <p:nvPr/>
        </p:nvSpPr>
        <p:spPr>
          <a:xfrm>
            <a:off x="3556000" y="3175000"/>
            <a:ext cx="3429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购买</a:t>
            </a:r>
          </a:p>
        </p:txBody>
      </p:sp>
      <p:sp>
        <p:nvSpPr>
          <p:cNvPr id="29" name="TextBox 1"/>
          <p:cNvSpPr txBox="1"/>
          <p:nvPr/>
        </p:nvSpPr>
        <p:spPr>
          <a:xfrm>
            <a:off x="3441700" y="4800600"/>
            <a:ext cx="698500" cy="22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800"/>
              </a:lnSpc>
              <a:tabLst/>
            </a:pPr>
            <a:r>
              <a:rPr lang="en-US" altLang="zh-CN" sz="13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个体销售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5400"/>
            <a:ext cx="9080500" cy="6769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45/75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3251200" y="203200"/>
            <a:ext cx="26162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/>
            </a:pP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UML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部署图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2311400" y="4622800"/>
            <a:ext cx="4737644" cy="193347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660400" algn="l"/>
                <a:tab pos="3467100" algn="l"/>
                <a:tab pos="3543300" algn="l"/>
              </a:tabLst>
            </a:pPr>
            <a:r>
              <a:rPr lang="en-US" altLang="zh-CN" dirty="0"/>
              <a:t>	</a:t>
            </a:r>
            <a:r>
              <a:rPr lang="en-US" altLang="zh-CN" sz="1602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Client:ATM Kiosk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660400" algn="l"/>
                <a:tab pos="3467100" algn="l"/>
                <a:tab pos="3543300" algn="l"/>
              </a:tabLst>
            </a:pPr>
            <a:r>
              <a:rPr lang="en-US" altLang="zh-CN" dirty="0"/>
              <a:t>			</a:t>
            </a:r>
            <a:r>
              <a:rPr lang="en-US" altLang="zh-CN" sz="16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《</a:t>
            </a:r>
            <a:r>
              <a:rPr lang="en-US" altLang="zh-CN" sz="16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artifact</a:t>
            </a:r>
            <a:r>
              <a:rPr lang="en-US" altLang="zh-CN" sz="16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》</a:t>
            </a:r>
          </a:p>
          <a:p>
            <a:pPr>
              <a:lnSpc>
                <a:spcPts val="2300"/>
              </a:lnSpc>
              <a:tabLst>
                <a:tab pos="660400" algn="l"/>
                <a:tab pos="3467100" algn="l"/>
                <a:tab pos="3543300" algn="l"/>
              </a:tabLst>
            </a:pPr>
            <a:r>
              <a:rPr lang="en-US" altLang="zh-CN" dirty="0"/>
              <a:t>		</a:t>
            </a:r>
            <a:r>
              <a:rPr lang="en-US" altLang="zh-CN" sz="1602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ATM-GUI.jar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100"/>
              </a:lnSpc>
              <a:tabLst>
                <a:tab pos="660400" algn="l"/>
                <a:tab pos="3467100" algn="l"/>
                <a:tab pos="3543300" algn="l"/>
              </a:tabLst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5" name="TextBox 1"/>
          <p:cNvSpPr txBox="1"/>
          <p:nvPr/>
        </p:nvSpPr>
        <p:spPr>
          <a:xfrm>
            <a:off x="1003300" y="3987800"/>
            <a:ext cx="1028700" cy="177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/>
            </a:pPr>
            <a:r>
              <a:rPr lang="en-US" altLang="zh-CN" sz="16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Transaction</a:t>
            </a:r>
          </a:p>
        </p:txBody>
      </p:sp>
      <p:sp>
        <p:nvSpPr>
          <p:cNvPr id="6" name="TextBox 1"/>
          <p:cNvSpPr txBox="1"/>
          <p:nvPr/>
        </p:nvSpPr>
        <p:spPr>
          <a:xfrm>
            <a:off x="3098800" y="2184400"/>
            <a:ext cx="1714500" cy="1676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400"/>
              </a:lnSpc>
              <a:tabLst>
                <a:tab pos="342900" algn="l"/>
                <a:tab pos="368300" algn="l"/>
                <a:tab pos="508000" algn="l"/>
              </a:tabLst>
            </a:pPr>
            <a:r>
              <a:rPr lang="en-US" altLang="zh-CN" sz="1602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Server:Bank server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342900" algn="l"/>
                <a:tab pos="368300" algn="l"/>
                <a:tab pos="508000" algn="l"/>
              </a:tabLst>
            </a:pPr>
            <a:r>
              <a:rPr lang="en-US" altLang="zh-CN" dirty="0"/>
              <a:t>			</a:t>
            </a:r>
            <a:r>
              <a:rPr lang="en-US" altLang="zh-CN" sz="16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《</a:t>
            </a:r>
            <a:r>
              <a:rPr lang="en-US" altLang="zh-CN" sz="16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artifact</a:t>
            </a:r>
            <a:r>
              <a:rPr lang="en-US" altLang="zh-CN" sz="16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》</a:t>
            </a:r>
          </a:p>
          <a:p>
            <a:pPr>
              <a:lnSpc>
                <a:spcPts val="2300"/>
              </a:lnSpc>
              <a:tabLst>
                <a:tab pos="342900" algn="l"/>
                <a:tab pos="368300" algn="l"/>
                <a:tab pos="508000" algn="l"/>
              </a:tabLst>
            </a:pPr>
            <a:r>
              <a:rPr lang="en-US" altLang="zh-CN" dirty="0"/>
              <a:t>		</a:t>
            </a:r>
            <a:r>
              <a:rPr lang="en-US" altLang="zh-CN" sz="1602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Transaction.jar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400"/>
              </a:lnSpc>
              <a:tabLst>
                <a:tab pos="342900" algn="l"/>
                <a:tab pos="368300" algn="l"/>
                <a:tab pos="508000" algn="l"/>
              </a:tabLst>
            </a:pPr>
            <a:r>
              <a:rPr lang="en-US" altLang="zh-CN" dirty="0"/>
              <a:t>	</a:t>
            </a:r>
            <a:r>
              <a:rPr lang="en-US" altLang="zh-CN" sz="16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《</a:t>
            </a:r>
            <a:r>
              <a:rPr lang="en-US" altLang="zh-CN" sz="16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manifest</a:t>
            </a:r>
            <a:r>
              <a:rPr lang="en-US" altLang="zh-CN" sz="16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》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753100" y="2095500"/>
            <a:ext cx="1168400" cy="1016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100"/>
              </a:lnSpc>
              <a:tabLst>
                <a:tab pos="76200" algn="l"/>
                <a:tab pos="203200" algn="l"/>
              </a:tabLst>
            </a:pPr>
            <a:r>
              <a:rPr lang="en-US" altLang="zh-CN" sz="16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《</a:t>
            </a:r>
            <a:r>
              <a:rPr lang="en-US" altLang="zh-CN" sz="16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database</a:t>
            </a:r>
            <a:r>
              <a:rPr lang="en-US" altLang="zh-CN" sz="16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》</a:t>
            </a:r>
          </a:p>
          <a:p>
            <a:pPr>
              <a:lnSpc>
                <a:spcPts val="2300"/>
              </a:lnSpc>
              <a:tabLst>
                <a:tab pos="76200" algn="l"/>
                <a:tab pos="203200" algn="l"/>
              </a:tabLst>
            </a:pPr>
            <a:r>
              <a:rPr lang="en-US" altLang="zh-CN" dirty="0"/>
              <a:t>	</a:t>
            </a:r>
            <a:r>
              <a:rPr lang="en-US" altLang="zh-CN" sz="1602" b="1" u="sng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account DB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500"/>
              </a:lnSpc>
              <a:tabLst>
                <a:tab pos="76200" algn="l"/>
                <a:tab pos="203200" algn="l"/>
              </a:tabLst>
            </a:pPr>
            <a:r>
              <a:rPr lang="en-US" altLang="zh-CN" dirty="0"/>
              <a:t>		</a:t>
            </a:r>
            <a:r>
              <a:rPr lang="en-US" altLang="zh-CN" sz="16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update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06600" y="292100"/>
            <a:ext cx="51816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46/75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17500"/>
            <a:ext cx="7670800" cy="3911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342900" algn="l"/>
                <a:tab pos="457200" algn="l"/>
                <a:tab pos="736600" algn="l"/>
                <a:tab pos="15494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体系结构描述语言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ADL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100"/>
              </a:lnSpc>
              <a:tabLst>
                <a:tab pos="342900" algn="l"/>
                <a:tab pos="457200" algn="l"/>
                <a:tab pos="736600" algn="l"/>
                <a:tab pos="1549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吸收了传统程序设计语义精确的特点，定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1549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义适应于体系结构规范描述的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ADL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736600" algn="l"/>
                <a:tab pos="15494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一般分为构件描述、连接器描述以及连接关系描</a:t>
            </a:r>
          </a:p>
          <a:p>
            <a:pPr>
              <a:lnSpc>
                <a:spcPts val="2500"/>
              </a:lnSpc>
              <a:tabLst>
                <a:tab pos="342900" algn="l"/>
                <a:tab pos="457200" algn="l"/>
                <a:tab pos="736600" algn="l"/>
                <a:tab pos="1549400" algn="l"/>
              </a:tabLst>
            </a:pPr>
            <a:r>
              <a:rPr lang="en-US" altLang="zh-CN" dirty="0"/>
              <a:t>			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述三部分</a:t>
            </a:r>
          </a:p>
          <a:p>
            <a:pPr>
              <a:lnSpc>
                <a:spcPts val="4100"/>
              </a:lnSpc>
              <a:tabLst>
                <a:tab pos="342900" algn="l"/>
                <a:tab pos="457200" algn="l"/>
                <a:tab pos="736600" algn="l"/>
                <a:tab pos="15494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目前已有几十种比较著名的</a:t>
            </a:r>
            <a:r>
              <a:rPr lang="en-US" altLang="zh-CN" sz="25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ADL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，每一种都关注</a:t>
            </a:r>
          </a:p>
          <a:p>
            <a:pPr>
              <a:lnSpc>
                <a:spcPts val="2700"/>
              </a:lnSpc>
              <a:tabLst>
                <a:tab pos="342900" algn="l"/>
                <a:tab pos="457200" algn="l"/>
                <a:tab pos="736600" algn="l"/>
                <a:tab pos="1549400" algn="l"/>
              </a:tabLst>
            </a:pPr>
            <a:r>
              <a:rPr lang="en-US" altLang="zh-CN" dirty="0"/>
              <a:t>			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于体系结构的一个或几个视图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1384300" y="4216400"/>
            <a:ext cx="101600" cy="158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1612900" y="4216400"/>
            <a:ext cx="6210300" cy="1587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C2</a:t>
            </a:r>
            <a:r>
              <a:rPr lang="en-US" altLang="zh-CN" sz="22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、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Wright</a:t>
            </a:r>
            <a:r>
              <a:rPr lang="en-US" altLang="zh-CN" sz="22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、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xADL</a:t>
            </a:r>
            <a:r>
              <a:rPr lang="en-US" altLang="zh-CN" sz="22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、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Rapide</a:t>
            </a:r>
            <a:r>
              <a:rPr lang="en-US" altLang="zh-CN" sz="22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、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Aesop</a:t>
            </a:r>
            <a:r>
              <a:rPr lang="en-US" altLang="zh-CN" sz="22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、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SADL...</a:t>
            </a:r>
          </a:p>
          <a:p>
            <a:pPr>
              <a:lnSpc>
                <a:spcPts val="2800"/>
              </a:lnSpc>
              <a:tabLst/>
            </a:pPr>
            <a:r>
              <a:rPr lang="en-US" altLang="zh-CN" sz="22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有的以某种数学模型为基础：例如进程代数</a:t>
            </a:r>
          </a:p>
          <a:p>
            <a:pPr>
              <a:lnSpc>
                <a:spcPts val="3500"/>
              </a:lnSpc>
              <a:tabLst/>
            </a:pPr>
            <a:r>
              <a:rPr lang="en-US" altLang="zh-CN" sz="22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有的甚至特定于某种风格：如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C2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基于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XML</a:t>
            </a:r>
            <a:r>
              <a:rPr lang="en-US" altLang="zh-CN" sz="22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的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ADL</a:t>
            </a:r>
            <a:r>
              <a:rPr lang="en-US" altLang="zh-CN" sz="22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是一种趋势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81300" y="292100"/>
            <a:ext cx="36322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47/75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42900"/>
            <a:ext cx="7747000" cy="4673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457200" algn="l"/>
                <a:tab pos="23114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ADL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的一般要素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300"/>
              </a:lnSpc>
              <a:tabLst>
                <a:tab pos="457200" algn="l"/>
                <a:tab pos="2311400" algn="l"/>
              </a:tabLst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体系结构建模特性</a:t>
            </a:r>
          </a:p>
          <a:p>
            <a:pPr>
              <a:lnSpc>
                <a:spcPts val="3900"/>
              </a:lnSpc>
              <a:tabLst>
                <a:tab pos="4572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构件：接口、类型、语义、约束、演化、非功能属性</a:t>
            </a:r>
          </a:p>
          <a:p>
            <a:pPr>
              <a:lnSpc>
                <a:spcPts val="3800"/>
              </a:lnSpc>
              <a:tabLst>
                <a:tab pos="4572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连接器：接口、类型、语义、约束、演化、非功能属性</a:t>
            </a:r>
          </a:p>
          <a:p>
            <a:pPr>
              <a:lnSpc>
                <a:spcPts val="3800"/>
              </a:lnSpc>
              <a:tabLst>
                <a:tab pos="4572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体系结构配置：构件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/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连接器间的连接关系及语义约束</a:t>
            </a:r>
          </a:p>
          <a:p>
            <a:pPr>
              <a:lnSpc>
                <a:spcPts val="6200"/>
              </a:lnSpc>
              <a:tabLst>
                <a:tab pos="457200" algn="l"/>
                <a:tab pos="2311400" algn="l"/>
              </a:tabLst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工具支持</a:t>
            </a:r>
          </a:p>
          <a:p>
            <a:pPr>
              <a:lnSpc>
                <a:spcPts val="3900"/>
              </a:lnSpc>
              <a:tabLst>
                <a:tab pos="457200" algn="l"/>
                <a:tab pos="2311400" algn="l"/>
              </a:tabLst>
            </a:pPr>
            <a:r>
              <a:rPr lang="en-US" altLang="zh-CN" dirty="0"/>
              <a:t>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行为规约、多视图、分析、精化、实现生成、动态性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41800" y="330200"/>
            <a:ext cx="685800" cy="4826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16100" y="2044700"/>
            <a:ext cx="6769100" cy="40767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48/75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4254500" y="203200"/>
            <a:ext cx="6223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/>
            </a:pP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C2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317500" y="939800"/>
            <a:ext cx="3835400" cy="609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203200" algn="l"/>
              </a:tabLst>
            </a:pPr>
            <a:r>
              <a:rPr lang="en-US" altLang="zh-CN" sz="22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Component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::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=</a:t>
            </a:r>
          </a:p>
          <a:p>
            <a:pPr>
              <a:lnSpc>
                <a:spcPts val="2900"/>
              </a:lnSpc>
              <a:tabLst>
                <a:tab pos="203200" algn="l"/>
              </a:tabLst>
            </a:pPr>
            <a:r>
              <a:rPr lang="en-US" altLang="zh-CN" dirty="0"/>
              <a:t>	</a:t>
            </a:r>
            <a:r>
              <a:rPr lang="en-US" altLang="zh-CN" sz="22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component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component_name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is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520700" y="1727200"/>
            <a:ext cx="4775200" cy="2095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>
                <a:tab pos="215900" algn="l"/>
              </a:tabLst>
            </a:pPr>
            <a:r>
              <a:rPr lang="en-US" altLang="zh-CN" dirty="0"/>
              <a:t>	</a:t>
            </a:r>
            <a:r>
              <a:rPr lang="en-US" altLang="zh-CN" sz="22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interface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component_message_interface</a:t>
            </a:r>
          </a:p>
          <a:p>
            <a:pPr>
              <a:lnSpc>
                <a:spcPts val="2900"/>
              </a:lnSpc>
              <a:tabLst>
                <a:tab pos="215900" algn="l"/>
              </a:tabLst>
            </a:pPr>
            <a:r>
              <a:rPr lang="en-US" altLang="zh-CN" dirty="0"/>
              <a:t>	</a:t>
            </a:r>
            <a:r>
              <a:rPr lang="en-US" altLang="zh-CN" sz="22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parameters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component_parameters</a:t>
            </a:r>
          </a:p>
          <a:p>
            <a:pPr>
              <a:lnSpc>
                <a:spcPts val="2900"/>
              </a:lnSpc>
              <a:tabLst>
                <a:tab pos="215900" algn="l"/>
              </a:tabLst>
            </a:pPr>
            <a:r>
              <a:rPr lang="en-US" altLang="zh-CN" dirty="0"/>
              <a:t>	</a:t>
            </a:r>
            <a:r>
              <a:rPr lang="en-US" altLang="zh-CN" sz="22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methods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component_methods</a:t>
            </a:r>
          </a:p>
          <a:p>
            <a:pPr>
              <a:lnSpc>
                <a:spcPts val="2900"/>
              </a:lnSpc>
              <a:tabLst>
                <a:tab pos="215900" algn="l"/>
              </a:tabLst>
            </a:pPr>
            <a:r>
              <a:rPr lang="en-US" altLang="zh-CN" dirty="0"/>
              <a:t>	</a:t>
            </a:r>
            <a:r>
              <a:rPr lang="en-US" altLang="zh-CN" sz="22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CN" sz="22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behavior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component_behavior]</a:t>
            </a:r>
          </a:p>
          <a:p>
            <a:pPr>
              <a:lnSpc>
                <a:spcPts val="2900"/>
              </a:lnSpc>
              <a:tabLst>
                <a:tab pos="215900" algn="l"/>
              </a:tabLst>
            </a:pPr>
            <a:r>
              <a:rPr lang="en-US" altLang="zh-CN" dirty="0"/>
              <a:t>	</a:t>
            </a:r>
            <a:r>
              <a:rPr lang="en-US" altLang="zh-CN" sz="22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[</a:t>
            </a:r>
            <a:r>
              <a:rPr lang="en-US" altLang="zh-CN" sz="22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context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component_context]</a:t>
            </a:r>
          </a:p>
          <a:p>
            <a:pPr>
              <a:lnSpc>
                <a:spcPts val="2900"/>
              </a:lnSpc>
              <a:tabLst>
                <a:tab pos="215900" algn="l"/>
              </a:tabLst>
            </a:pPr>
            <a:r>
              <a:rPr lang="en-US" altLang="zh-CN" sz="22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end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component_name;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4889500" y="1079500"/>
            <a:ext cx="18542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80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C2</a:t>
            </a:r>
            <a:r>
              <a:rPr lang="en-US" altLang="zh-CN" sz="2802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构件描述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5651500" y="5575300"/>
            <a:ext cx="25654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80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C2</a:t>
            </a:r>
            <a:r>
              <a:rPr lang="en-US" altLang="zh-CN" sz="2802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体系结构描述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63800" y="292100"/>
            <a:ext cx="4267200" cy="6477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0700" y="1130300"/>
            <a:ext cx="8026400" cy="5029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49/75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2476500" y="203200"/>
            <a:ext cx="41783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/>
            </a:pP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基于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CSP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的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Wright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4191000" y="2870200"/>
            <a:ext cx="3403600" cy="774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802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简单</a:t>
            </a:r>
            <a:r>
              <a:rPr lang="en-US" altLang="zh-CN" sz="280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C/S</a:t>
            </a:r>
            <a:r>
              <a:rPr lang="en-US" altLang="zh-CN" sz="2802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系统体系结构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802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及连接器描述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500" y="292100"/>
            <a:ext cx="5753100" cy="622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115300" y="6273800"/>
            <a:ext cx="4064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5/75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55600"/>
            <a:ext cx="7683500" cy="527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342900" algn="l"/>
                <a:tab pos="457200" algn="l"/>
                <a:tab pos="736600" algn="l"/>
                <a:tab pos="12573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软件体系结构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(SA)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的定义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300"/>
              </a:lnSpc>
              <a:tabLst>
                <a:tab pos="342900" algn="l"/>
                <a:tab pos="457200" algn="l"/>
                <a:tab pos="736600" algn="l"/>
                <a:tab pos="12573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软件系统的高层设计结构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736600" algn="l"/>
                <a:tab pos="12573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结构方面：由系统模块及模块间的相互关系组成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736600" algn="l"/>
                <a:tab pos="12573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内涵方面：指明了各个系统模块和相互关系的属性</a:t>
            </a:r>
          </a:p>
          <a:p>
            <a:pPr>
              <a:lnSpc>
                <a:spcPts val="2700"/>
              </a:lnSpc>
              <a:tabLst>
                <a:tab pos="342900" algn="l"/>
                <a:tab pos="457200" algn="l"/>
                <a:tab pos="736600" algn="l"/>
                <a:tab pos="12573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如功能、通信协议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和约束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如时间和格式限制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4900"/>
              </a:lnSpc>
              <a:tabLst>
                <a:tab pos="342900" algn="l"/>
                <a:tab pos="457200" algn="l"/>
                <a:tab pos="736600" algn="l"/>
                <a:tab pos="12573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CBSD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中：由构件、连接器以及相互之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736600" algn="l"/>
                <a:tab pos="12573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间连接关系组成的系统设计结构</a:t>
            </a:r>
          </a:p>
          <a:p>
            <a:pPr>
              <a:lnSpc>
                <a:spcPts val="5000"/>
              </a:lnSpc>
              <a:tabLst>
                <a:tab pos="342900" algn="l"/>
                <a:tab pos="457200" algn="l"/>
                <a:tab pos="736600" algn="l"/>
                <a:tab pos="12573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处理复杂性的基本保证：暴露并展示系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736600" algn="l"/>
                <a:tab pos="12573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统总体设计结构的同时隐藏了内部细节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67100" y="330200"/>
            <a:ext cx="2247900" cy="5080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" y="1371600"/>
            <a:ext cx="4127500" cy="4203700"/>
          </a:xfrm>
          <a:prstGeom prst="rect">
            <a:avLst/>
          </a:prstGeom>
          <a:noFill/>
        </p:spPr>
      </p:pic>
      <p:pic>
        <p:nvPicPr>
          <p:cNvPr id="4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54500" y="1130300"/>
            <a:ext cx="4356100" cy="4521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50/75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3492500" y="203200"/>
            <a:ext cx="2146300" cy="698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/>
            </a:pP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xADL2.0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1917700" y="5753100"/>
            <a:ext cx="6451600" cy="381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802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基于</a:t>
            </a:r>
            <a:r>
              <a:rPr lang="en-US" altLang="zh-CN" sz="280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XML</a:t>
            </a:r>
            <a:r>
              <a:rPr lang="en-US" altLang="zh-CN" sz="2802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可扩展</a:t>
            </a:r>
            <a:r>
              <a:rPr lang="en-US" altLang="zh-CN" sz="280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altLang="zh-CN" sz="2802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可变性、版本等</a:t>
            </a:r>
            <a:r>
              <a:rPr lang="en-US" altLang="zh-CN" sz="280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altLang="zh-CN" sz="2802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的</a:t>
            </a:r>
            <a:r>
              <a:rPr lang="en-US" altLang="zh-CN" sz="2802" b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ADL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68700" y="292100"/>
            <a:ext cx="2082800" cy="5842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3416300"/>
            <a:ext cx="5994400" cy="596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026400" y="6273800"/>
            <a:ext cx="4826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51/75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419100"/>
            <a:ext cx="7016344" cy="632993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1841500" algn="l"/>
                <a:tab pos="30861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内容摘要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64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软件体系结构概念及发展历程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软件体系结构风格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软件体系结构描述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u="sng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软件体系结构设计和复用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软件体系结构分析和评估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动态软件体系结构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1841500" algn="l"/>
                <a:tab pos="3086100" algn="l"/>
              </a:tabLst>
            </a:pPr>
            <a:r>
              <a:rPr lang="en-US" altLang="zh-CN" dirty="0"/>
              <a:t>	</a:t>
            </a: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292100"/>
            <a:ext cx="41529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52/75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93700"/>
            <a:ext cx="7670800" cy="551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20574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软件体系结构设计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2057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通过一系列的设计活动，获得满足系统功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能性需求并且符合非功能性需求约束的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7366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SA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模型</a:t>
            </a:r>
          </a:p>
          <a:p>
            <a:pPr>
              <a:lnSpc>
                <a:spcPts val="4600"/>
              </a:lnSpc>
              <a:tabLst>
                <a:tab pos="342900" algn="l"/>
                <a:tab pos="457200" algn="l"/>
                <a:tab pos="736600" algn="l"/>
                <a:tab pos="2057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认识到功能性和非功能性需求对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SA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设计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的不同影响，并分别进行处理</a:t>
            </a:r>
          </a:p>
          <a:p>
            <a:pPr>
              <a:lnSpc>
                <a:spcPts val="3000"/>
              </a:lnSpc>
              <a:tabLst>
                <a:tab pos="342900" algn="l"/>
                <a:tab pos="457200" algn="l"/>
                <a:tab pos="736600" algn="l"/>
                <a:tab pos="2057400" algn="l"/>
              </a:tabLst>
            </a:pPr>
            <a:r>
              <a:rPr lang="en-US" altLang="zh-CN" dirty="0"/>
              <a:t>		</a:t>
            </a:r>
            <a:r>
              <a:rPr lang="en-US" altLang="zh-CN" sz="21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1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基于功能特征将系统划分为一些逻辑</a:t>
            </a:r>
            <a:r>
              <a:rPr lang="en-US" altLang="zh-CN" sz="21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1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功能</a:t>
            </a:r>
            <a:r>
              <a:rPr lang="en-US" altLang="zh-CN" sz="21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21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构件</a:t>
            </a:r>
          </a:p>
          <a:p>
            <a:pPr>
              <a:lnSpc>
                <a:spcPts val="3000"/>
              </a:lnSpc>
              <a:tabLst>
                <a:tab pos="342900" algn="l"/>
                <a:tab pos="457200" algn="l"/>
                <a:tab pos="736600" algn="l"/>
                <a:tab pos="2057400" algn="l"/>
              </a:tabLst>
            </a:pPr>
            <a:r>
              <a:rPr lang="en-US" altLang="zh-CN" dirty="0"/>
              <a:t>		</a:t>
            </a:r>
            <a:r>
              <a:rPr lang="en-US" altLang="zh-CN" sz="21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1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考虑物理拓扑结构和各功能的执行频率等确定</a:t>
            </a:r>
            <a:r>
              <a:rPr lang="en-US" altLang="zh-CN" sz="21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SA</a:t>
            </a:r>
            <a:r>
              <a:rPr lang="en-US" altLang="zh-CN" sz="21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的部署和</a:t>
            </a:r>
          </a:p>
          <a:p>
            <a:pPr>
              <a:lnSpc>
                <a:spcPts val="2200"/>
              </a:lnSpc>
              <a:tabLst>
                <a:tab pos="342900" algn="l"/>
                <a:tab pos="457200" algn="l"/>
                <a:tab pos="736600" algn="l"/>
                <a:tab pos="2057400" algn="l"/>
              </a:tabLst>
            </a:pPr>
            <a:r>
              <a:rPr lang="en-US" altLang="zh-CN" dirty="0"/>
              <a:t>			</a:t>
            </a:r>
            <a:r>
              <a:rPr lang="en-US" altLang="zh-CN" sz="21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进程结构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736600" algn="l"/>
                <a:tab pos="2057400" algn="l"/>
              </a:tabLst>
            </a:pPr>
            <a:r>
              <a:rPr lang="en-US" altLang="zh-CN" dirty="0"/>
              <a:t>		</a:t>
            </a:r>
            <a:r>
              <a:rPr lang="en-US" altLang="zh-CN" sz="21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21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考虑性能、安全性等质量需求以及可复用性、可扩展性等内</a:t>
            </a:r>
          </a:p>
          <a:p>
            <a:pPr>
              <a:lnSpc>
                <a:spcPts val="2000"/>
              </a:lnSpc>
              <a:tabLst>
                <a:tab pos="342900" algn="l"/>
                <a:tab pos="457200" algn="l"/>
                <a:tab pos="736600" algn="l"/>
                <a:tab pos="2057400" algn="l"/>
              </a:tabLst>
            </a:pPr>
            <a:r>
              <a:rPr lang="en-US" altLang="zh-CN" dirty="0"/>
              <a:t>			</a:t>
            </a:r>
            <a:r>
              <a:rPr lang="en-US" altLang="zh-CN" sz="21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部设计目标对体系结构进行优化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292100"/>
            <a:ext cx="56515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53/75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93700"/>
            <a:ext cx="7581900" cy="560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457200" algn="l"/>
                <a:tab pos="736600" algn="l"/>
                <a:tab pos="914400" algn="l"/>
                <a:tab pos="12954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软件体系结构设计的复用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900"/>
              </a:lnSpc>
              <a:tabLst>
                <a:tab pos="457200" algn="l"/>
                <a:tab pos="736600" algn="l"/>
                <a:tab pos="914400" algn="l"/>
                <a:tab pos="1295400" algn="l"/>
              </a:tabLst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体系结构本身的复用</a:t>
            </a:r>
          </a:p>
          <a:p>
            <a:pPr>
              <a:lnSpc>
                <a:spcPts val="3700"/>
              </a:lnSpc>
              <a:tabLst>
                <a:tab pos="457200" algn="l"/>
                <a:tab pos="736600" algn="l"/>
                <a:tab pos="9144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特定领域参考体系结构</a:t>
            </a:r>
            <a:r>
              <a:rPr lang="en-US" altLang="zh-CN" sz="25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产品线</a:t>
            </a:r>
            <a:r>
              <a:rPr lang="en-US" altLang="zh-CN" sz="25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3700"/>
              </a:lnSpc>
              <a:tabLst>
                <a:tab pos="457200" algn="l"/>
                <a:tab pos="736600" algn="l"/>
                <a:tab pos="9144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框架</a:t>
            </a:r>
            <a:r>
              <a:rPr lang="en-US" altLang="zh-CN" sz="25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部分实现的可变体系结构</a:t>
            </a:r>
            <a:r>
              <a:rPr lang="en-US" altLang="zh-CN" sz="25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，包含面向特定</a:t>
            </a:r>
          </a:p>
          <a:p>
            <a:pPr>
              <a:lnSpc>
                <a:spcPts val="2700"/>
              </a:lnSpc>
              <a:tabLst>
                <a:tab pos="457200" algn="l"/>
                <a:tab pos="736600" algn="l"/>
                <a:tab pos="9144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应用的可变点</a:t>
            </a:r>
          </a:p>
          <a:p>
            <a:pPr>
              <a:lnSpc>
                <a:spcPts val="3500"/>
              </a:lnSpc>
              <a:tabLst>
                <a:tab pos="457200" algn="l"/>
                <a:tab pos="736600" algn="l"/>
                <a:tab pos="914400" algn="l"/>
                <a:tab pos="12954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通用技术框架：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Structs</a:t>
            </a:r>
            <a:r>
              <a:rPr lang="en-US" altLang="zh-CN" sz="22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、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JhotDraw</a:t>
            </a:r>
            <a:r>
              <a:rPr lang="en-US" altLang="zh-CN" sz="22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等</a:t>
            </a:r>
          </a:p>
          <a:p>
            <a:pPr>
              <a:lnSpc>
                <a:spcPts val="3100"/>
              </a:lnSpc>
              <a:tabLst>
                <a:tab pos="457200" algn="l"/>
                <a:tab pos="736600" algn="l"/>
                <a:tab pos="914400" algn="l"/>
                <a:tab pos="12954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领域业务框架</a:t>
            </a:r>
            <a:r>
              <a:rPr lang="en-US" altLang="zh-CN" sz="22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</a:t>
            </a:r>
          </a:p>
          <a:p>
            <a:pPr>
              <a:lnSpc>
                <a:spcPts val="5500"/>
              </a:lnSpc>
              <a:tabLst>
                <a:tab pos="457200" algn="l"/>
                <a:tab pos="736600" algn="l"/>
                <a:tab pos="914400" algn="l"/>
                <a:tab pos="1295400" algn="l"/>
              </a:tabLst>
            </a:pPr>
            <a:r>
              <a:rPr lang="en-US" altLang="zh-CN" sz="37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7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7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体系结构设计知识的复用</a:t>
            </a:r>
          </a:p>
          <a:p>
            <a:pPr>
              <a:lnSpc>
                <a:spcPts val="3700"/>
              </a:lnSpc>
              <a:tabLst>
                <a:tab pos="457200" algn="l"/>
                <a:tab pos="736600" algn="l"/>
                <a:tab pos="9144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面向特定设计问题的设计模式</a:t>
            </a:r>
          </a:p>
          <a:p>
            <a:pPr>
              <a:lnSpc>
                <a:spcPts val="3700"/>
              </a:lnSpc>
              <a:tabLst>
                <a:tab pos="457200" algn="l"/>
                <a:tab pos="736600" algn="l"/>
                <a:tab pos="9144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更加一般化的设计原理捕捉与复用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5400"/>
            <a:ext cx="9080500" cy="67691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3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54/75</a:t>
            </a:r>
          </a:p>
        </p:txBody>
      </p:sp>
      <p:sp>
        <p:nvSpPr>
          <p:cNvPr id="4" name="TextBox 1"/>
          <p:cNvSpPr txBox="1"/>
          <p:nvPr/>
        </p:nvSpPr>
        <p:spPr>
          <a:xfrm>
            <a:off x="1257300" y="215900"/>
            <a:ext cx="66040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/>
            </a:pP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例：网上购物产品线体系结构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7300" y="292100"/>
            <a:ext cx="6680200" cy="6223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55/75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68300"/>
            <a:ext cx="7721600" cy="54991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342900" algn="l"/>
                <a:tab pos="457200" algn="l"/>
                <a:tab pos="736600" algn="l"/>
                <a:tab pos="8001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体系结构设计原理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(rationale)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900"/>
              </a:lnSpc>
              <a:tabLst>
                <a:tab pos="342900" algn="l"/>
                <a:tab pos="457200" algn="l"/>
                <a:tab pos="736600" algn="l"/>
                <a:tab pos="8001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设计原理：体系结构设计中针对特定问题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8001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的可选解决方案以及关于如何在特定环境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736600" algn="l"/>
                <a:tab pos="8001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(context)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下进行决策的知识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36600" algn="l"/>
                <a:tab pos="8001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针对特定问题，如：基于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Web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系统的身份认证安全性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36600" algn="l"/>
                <a:tab pos="8001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存在若干解决方案，如：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数字证书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基于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USB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Key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的硬证</a:t>
            </a:r>
          </a:p>
          <a:p>
            <a:pPr>
              <a:lnSpc>
                <a:spcPts val="2300"/>
              </a:lnSpc>
              <a:tabLst>
                <a:tab pos="342900" algn="l"/>
                <a:tab pos="457200" algn="l"/>
                <a:tab pos="736600" algn="l"/>
                <a:tab pos="8001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书方案、软证书方案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736600" algn="l"/>
                <a:tab pos="8001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决策知识，如：由于</a:t>
            </a:r>
            <a:r>
              <a:rPr lang="en-US" altLang="zh-CN" sz="2202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考虑用户的方便性以及系统运行成本</a:t>
            </a:r>
          </a:p>
          <a:p>
            <a:pPr>
              <a:lnSpc>
                <a:spcPts val="2100"/>
              </a:lnSpc>
              <a:tabLst>
                <a:tab pos="342900" algn="l"/>
                <a:tab pos="457200" algn="l"/>
                <a:tab pos="736600" algn="l"/>
                <a:tab pos="8001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FF0000"/>
                </a:solidFill>
                <a:latin typeface="SimHei" pitchFamily="18" charset="0"/>
                <a:cs typeface="SimHei" pitchFamily="18" charset="0"/>
              </a:rPr>
              <a:t>问题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而选择软证书方案</a:t>
            </a:r>
          </a:p>
          <a:p>
            <a:pPr>
              <a:lnSpc>
                <a:spcPts val="4900"/>
              </a:lnSpc>
              <a:tabLst>
                <a:tab pos="342900" algn="l"/>
                <a:tab pos="457200" algn="l"/>
                <a:tab pos="736600" algn="l"/>
                <a:tab pos="8001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设计原理具有比完整体系结构设计更加广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8001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阔的通用性和复用空间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73300" y="292100"/>
            <a:ext cx="46482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56/75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406400"/>
            <a:ext cx="7569200" cy="582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设计原理的复用过程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400"/>
              </a:lnSpc>
              <a:tabLst>
                <a:tab pos="457200" algn="l"/>
                <a:tab pos="736600" algn="l"/>
                <a:tab pos="1803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捕捉并记录设计原理知识</a:t>
            </a:r>
          </a:p>
          <a:p>
            <a:pPr>
              <a:lnSpc>
                <a:spcPts val="3400"/>
              </a:lnSpc>
              <a:tabLst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捕捉：如何在设计中发现可复用的设计知识，需要将</a:t>
            </a:r>
          </a:p>
          <a:p>
            <a:pPr>
              <a:lnSpc>
                <a:spcPts val="2400"/>
              </a:lnSpc>
              <a:tabLst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“问题”分解为“合适粒度”，从而促进相关设计方</a:t>
            </a:r>
          </a:p>
          <a:p>
            <a:pPr>
              <a:lnSpc>
                <a:spcPts val="2900"/>
              </a:lnSpc>
              <a:tabLst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案的复用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足够小从而保证通用性、足够大从而保证设</a:t>
            </a:r>
          </a:p>
          <a:p>
            <a:pPr>
              <a:lnSpc>
                <a:spcPts val="2700"/>
              </a:lnSpc>
              <a:tabLst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计的高抽象性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3300"/>
              </a:lnSpc>
              <a:tabLst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记录：如何精确记录相关的问题、方案、决策依据</a:t>
            </a:r>
          </a:p>
          <a:p>
            <a:pPr>
              <a:lnSpc>
                <a:spcPts val="4900"/>
              </a:lnSpc>
              <a:tabLst>
                <a:tab pos="457200" algn="l"/>
                <a:tab pos="736600" algn="l"/>
                <a:tab pos="1803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设计原理的选取、实例化及合成</a:t>
            </a:r>
          </a:p>
          <a:p>
            <a:pPr>
              <a:lnSpc>
                <a:spcPts val="3200"/>
              </a:lnSpc>
              <a:tabLst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选取：根据问题的相似性选择相关的设计原理知识</a:t>
            </a:r>
          </a:p>
          <a:p>
            <a:pPr>
              <a:lnSpc>
                <a:spcPts val="3300"/>
              </a:lnSpc>
              <a:tabLst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实例化：根据特定问题背景实例化参考方案</a:t>
            </a:r>
          </a:p>
          <a:p>
            <a:pPr>
              <a:lnSpc>
                <a:spcPts val="3400"/>
              </a:lnSpc>
              <a:tabLst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合成：将针对不同“问题”的实例化方案合成为整体</a:t>
            </a:r>
          </a:p>
          <a:p>
            <a:pPr>
              <a:lnSpc>
                <a:spcPts val="2200"/>
              </a:lnSpc>
              <a:tabLst>
                <a:tab pos="457200" algn="l"/>
                <a:tab pos="7366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设计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68700" y="292100"/>
            <a:ext cx="2082800" cy="5842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4140200"/>
            <a:ext cx="5994400" cy="6096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57/75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419100"/>
            <a:ext cx="7016344" cy="632993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1841500" algn="l"/>
                <a:tab pos="30861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内容摘要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64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软件体系结构概念及发展历程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软件体系结构风格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软件体系结构描述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软件体系结构设计和复用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u="sng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软件体系结构分析和评估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动态软件体系结构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1841500" algn="l"/>
                <a:tab pos="3086100" algn="l"/>
              </a:tabLst>
            </a:pPr>
            <a:r>
              <a:rPr lang="en-US" altLang="zh-CN" dirty="0"/>
              <a:t>	</a:t>
            </a: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292100"/>
            <a:ext cx="56769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58/75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93700"/>
            <a:ext cx="7721600" cy="5422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软件体系结构分析和评估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5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目标：评估系统质量属性、比较不同设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计方案进行选择、识别潜在的系统风险</a:t>
            </a:r>
          </a:p>
          <a:p>
            <a:pPr>
              <a:lnSpc>
                <a:spcPts val="49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三类分析和评估方法</a:t>
            </a:r>
          </a:p>
          <a:p>
            <a:pPr>
              <a:lnSpc>
                <a:spcPts val="32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基于场景的评估方法：通过体系结构设计对关键场景的支</a:t>
            </a:r>
          </a:p>
          <a:p>
            <a:pPr>
              <a:lnSpc>
                <a:spcPts val="21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持程度对性能、安全性、可扩展性等质量属性进行评估</a:t>
            </a:r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基于度量的评估方法：利用度量技术对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SA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模型的内部特</a:t>
            </a:r>
          </a:p>
          <a:p>
            <a:pPr>
              <a:lnSpc>
                <a:spcPts val="26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征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如复杂性、内聚度、耦合性等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进行测量，以此作为体</a:t>
            </a:r>
          </a:p>
          <a:p>
            <a:pPr>
              <a:lnSpc>
                <a:spcPts val="23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系结构质量评估的依据</a:t>
            </a:r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基于特定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ADL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的分析方法：利用特定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ADL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的形式化基础进</a:t>
            </a:r>
          </a:p>
          <a:p>
            <a:pPr>
              <a:lnSpc>
                <a:spcPts val="26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行某些质量属性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如性能、可靠性、安全性等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的分析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60600" y="292100"/>
            <a:ext cx="46609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59/75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81000"/>
            <a:ext cx="7670800" cy="5270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1803400" algn="l"/>
              </a:tabLst>
            </a:pPr>
            <a:r>
              <a:rPr lang="en-US" altLang="zh-CN" dirty="0"/>
              <a:t>		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基于场景的评估方法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62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18034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使用最广泛、发展最为成熟的一</a:t>
            </a:r>
          </a:p>
          <a:p>
            <a:pPr>
              <a:lnSpc>
                <a:spcPts val="46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1803400" algn="l"/>
              </a:tabLst>
            </a:pPr>
            <a:r>
              <a:rPr lang="en-US" altLang="zh-CN" dirty="0"/>
              <a:t>	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种体系结构分析和评估方法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出发点</a:t>
            </a:r>
          </a:p>
          <a:p>
            <a:pPr>
              <a:lnSpc>
                <a:spcPts val="29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1803400" algn="l"/>
              </a:tabLst>
            </a:pPr>
            <a:r>
              <a:rPr lang="en-US" altLang="zh-CN" dirty="0"/>
              <a:t>				</a:t>
            </a:r>
            <a:r>
              <a:rPr lang="en-US" altLang="zh-CN" sz="21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大多数软件质量属性极为复杂，无法用简单的尺度衡量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1803400" algn="l"/>
              </a:tabLst>
            </a:pPr>
            <a:r>
              <a:rPr lang="en-US" altLang="zh-CN" dirty="0"/>
              <a:t>				</a:t>
            </a:r>
            <a:r>
              <a:rPr lang="en-US" altLang="zh-CN" sz="21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质量属性并不是处于隔离状态，只有在一定的上下文环</a:t>
            </a:r>
          </a:p>
          <a:p>
            <a:pPr>
              <a:lnSpc>
                <a:spcPts val="20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1803400" algn="l"/>
              </a:tabLst>
            </a:pPr>
            <a:r>
              <a:rPr lang="en-US" altLang="zh-CN" dirty="0"/>
              <a:t>					</a:t>
            </a:r>
            <a:r>
              <a:rPr lang="en-US" altLang="zh-CN" sz="21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境中才能做出关于质量属性的有意义的评判</a:t>
            </a:r>
          </a:p>
          <a:p>
            <a:pPr>
              <a:lnSpc>
                <a:spcPts val="42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18034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利用场景技术将评估目标具体化，代替对质量属</a:t>
            </a:r>
          </a:p>
          <a:p>
            <a:pPr>
              <a:lnSpc>
                <a:spcPts val="29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1803400" algn="l"/>
              </a:tabLst>
            </a:pPr>
            <a:r>
              <a:rPr lang="en-US" altLang="zh-CN" dirty="0"/>
              <a:t>			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性</a:t>
            </a:r>
            <a:r>
              <a:rPr lang="en-US" altLang="zh-CN" sz="25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可维护性、可修改性、健壮性、灵活性等</a:t>
            </a:r>
            <a:r>
              <a:rPr lang="en-US" altLang="zh-CN" sz="25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的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1803400" algn="l"/>
              </a:tabLst>
            </a:pPr>
            <a:r>
              <a:rPr lang="en-US" altLang="zh-CN" dirty="0"/>
              <a:t>			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空洞表述，评估</a:t>
            </a:r>
            <a:r>
              <a:rPr lang="en-US" altLang="zh-CN" sz="25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SA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在给定场景下的质量表现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11300" y="292100"/>
            <a:ext cx="6172200" cy="5842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86400" y="3352800"/>
            <a:ext cx="2984500" cy="2755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8115300" y="6273800"/>
            <a:ext cx="4064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6/75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469900" y="330200"/>
            <a:ext cx="7658100" cy="36195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10414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实现需求向实现跨越的桥梁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700"/>
              </a:lnSpc>
              <a:tabLst>
                <a:tab pos="342900" algn="l"/>
                <a:tab pos="10414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从需求迈向实现的一次重要跨越</a:t>
            </a:r>
          </a:p>
          <a:p>
            <a:pPr>
              <a:lnSpc>
                <a:spcPts val="5100"/>
              </a:lnSpc>
              <a:tabLst>
                <a:tab pos="342900" algn="l"/>
                <a:tab pos="10414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联系需求和实现的重要桥梁</a:t>
            </a:r>
          </a:p>
          <a:p>
            <a:pPr>
              <a:lnSpc>
                <a:spcPts val="5200"/>
              </a:lnSpc>
              <a:tabLst>
                <a:tab pos="342900" algn="l"/>
                <a:tab pos="1041400" algn="l"/>
              </a:tabLst>
            </a:pPr>
            <a:r>
              <a:rPr lang="en-US" altLang="zh-CN" sz="36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在很大程度上决定了系统的总体质量</a:t>
            </a:r>
          </a:p>
          <a:p>
            <a:pPr>
              <a:lnSpc>
                <a:spcPts val="4100"/>
              </a:lnSpc>
              <a:tabLst>
                <a:tab pos="342900" algn="l"/>
                <a:tab pos="1041400" algn="l"/>
              </a:tabLst>
            </a:pPr>
            <a:r>
              <a:rPr lang="en-US" altLang="zh-CN" dirty="0"/>
              <a:t>	</a:t>
            </a:r>
            <a:r>
              <a:rPr lang="en-US" altLang="zh-CN" sz="36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和各模块的开发策略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4600" y="292100"/>
            <a:ext cx="66929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60/75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469900" y="419100"/>
            <a:ext cx="7454900" cy="6273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457200" algn="l"/>
                <a:tab pos="736600" algn="l"/>
                <a:tab pos="787400" algn="l"/>
                <a:tab pos="18415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基于场景的评估方法基本步骤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400"/>
              </a:lnSpc>
              <a:tabLst>
                <a:tab pos="457200" algn="l"/>
                <a:tab pos="736600" algn="l"/>
                <a:tab pos="787400" algn="l"/>
                <a:tab pos="18415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基本步骤</a:t>
            </a:r>
          </a:p>
          <a:p>
            <a:pPr>
              <a:lnSpc>
                <a:spcPts val="3400"/>
              </a:lnSpc>
              <a:tabLst>
                <a:tab pos="457200" algn="l"/>
                <a:tab pos="736600" algn="l"/>
                <a:tab pos="7874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体系结构描述：对描述语言等没有特定要求，但要求</a:t>
            </a:r>
          </a:p>
          <a:p>
            <a:pPr>
              <a:lnSpc>
                <a:spcPts val="2600"/>
              </a:lnSpc>
              <a:tabLst>
                <a:tab pos="457200" algn="l"/>
                <a:tab pos="736600" algn="l"/>
                <a:tab pos="787400" algn="l"/>
                <a:tab pos="18415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描述完备、具体且最好使用通用描述方式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易于理解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3300"/>
              </a:lnSpc>
              <a:tabLst>
                <a:tab pos="457200" algn="l"/>
                <a:tab pos="736600" algn="l"/>
                <a:tab pos="7874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场景选取：针对特定评估目标设计关键或典型场景</a:t>
            </a:r>
          </a:p>
          <a:p>
            <a:pPr>
              <a:lnSpc>
                <a:spcPts val="3300"/>
              </a:lnSpc>
              <a:tabLst>
                <a:tab pos="457200" algn="l"/>
                <a:tab pos="736600" algn="l"/>
                <a:tab pos="7874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根据具体场景具体分析体系结构方案的表现</a:t>
            </a:r>
          </a:p>
          <a:p>
            <a:pPr>
              <a:lnSpc>
                <a:spcPts val="3300"/>
              </a:lnSpc>
              <a:tabLst>
                <a:tab pos="457200" algn="l"/>
                <a:tab pos="736600" algn="l"/>
                <a:tab pos="7874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总结分析结果，形成评估报告</a:t>
            </a:r>
          </a:p>
          <a:p>
            <a:pPr>
              <a:lnSpc>
                <a:spcPts val="4900"/>
              </a:lnSpc>
              <a:tabLst>
                <a:tab pos="457200" algn="l"/>
                <a:tab pos="736600" algn="l"/>
                <a:tab pos="787400" algn="l"/>
                <a:tab pos="18415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优缺点</a:t>
            </a:r>
          </a:p>
          <a:p>
            <a:pPr>
              <a:lnSpc>
                <a:spcPts val="3200"/>
              </a:lnSpc>
              <a:tabLst>
                <a:tab pos="457200" algn="l"/>
                <a:tab pos="736600" algn="l"/>
                <a:tab pos="7874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优点：实用性强、对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SA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描述没有过于严格的要求</a:t>
            </a:r>
          </a:p>
          <a:p>
            <a:pPr>
              <a:lnSpc>
                <a:spcPts val="3400"/>
              </a:lnSpc>
              <a:tabLst>
                <a:tab pos="457200" algn="l"/>
                <a:tab pos="736600" algn="l"/>
                <a:tab pos="7874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缺点：人工智力密集型劳动，成本较高且评估质量在</a:t>
            </a:r>
          </a:p>
          <a:p>
            <a:pPr>
              <a:lnSpc>
                <a:spcPts val="2200"/>
              </a:lnSpc>
              <a:tabLst>
                <a:tab pos="457200" algn="l"/>
                <a:tab pos="736600" algn="l"/>
                <a:tab pos="787400" algn="l"/>
                <a:tab pos="18415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很大程度上取决于人的经验和技术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700"/>
              </a:lnSpc>
              <a:tabLst>
                <a:tab pos="457200" algn="l"/>
                <a:tab pos="736600" algn="l"/>
                <a:tab pos="787400" algn="l"/>
                <a:tab pos="1841500" algn="l"/>
              </a:tabLst>
            </a:pPr>
            <a:r>
              <a:rPr lang="en-US" altLang="zh-CN" dirty="0"/>
              <a:t>				</a:t>
            </a: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01800" y="292100"/>
            <a:ext cx="57150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26400" y="6273800"/>
            <a:ext cx="4826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61/75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55600"/>
            <a:ext cx="7658100" cy="5207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215900" algn="l"/>
                <a:tab pos="749300" algn="l"/>
                <a:tab pos="12446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体系结构评估场景实例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-1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500"/>
              </a:lnSpc>
              <a:tabLst>
                <a:tab pos="215900" algn="l"/>
                <a:tab pos="749300" algn="l"/>
                <a:tab pos="1244600" algn="l"/>
              </a:tabLst>
            </a:pPr>
            <a:r>
              <a:rPr lang="en-US" altLang="zh-CN" dirty="0"/>
              <a:t>	</a:t>
            </a:r>
            <a:r>
              <a:rPr lang="en-US" altLang="zh-CN" sz="3600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针对的质量属性：通用性、可扩展性</a:t>
            </a:r>
          </a:p>
          <a:p>
            <a:pPr>
              <a:lnSpc>
                <a:spcPts val="4900"/>
              </a:lnSpc>
              <a:tabLst>
                <a:tab pos="215900" algn="l"/>
                <a:tab pos="749300" algn="l"/>
                <a:tab pos="1244600" algn="l"/>
              </a:tabLst>
            </a:pPr>
            <a:r>
              <a:rPr lang="en-US" altLang="zh-CN" dirty="0"/>
              <a:t>		</a:t>
            </a:r>
            <a:r>
              <a:rPr lang="en-US" altLang="zh-CN" sz="3595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当前网上购物系统支持银行卡网上支</a:t>
            </a:r>
          </a:p>
          <a:p>
            <a:pPr>
              <a:lnSpc>
                <a:spcPts val="4100"/>
              </a:lnSpc>
              <a:tabLst>
                <a:tab pos="215900" algn="l"/>
                <a:tab pos="749300" algn="l"/>
                <a:tab pos="1244600" algn="l"/>
              </a:tabLst>
            </a:pPr>
            <a:r>
              <a:rPr lang="en-US" altLang="zh-CN" sz="3595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付。在此基础上，客户要求增加支付宝</a:t>
            </a:r>
          </a:p>
          <a:p>
            <a:pPr>
              <a:lnSpc>
                <a:spcPts val="4000"/>
              </a:lnSpc>
              <a:tabLst>
                <a:tab pos="215900" algn="l"/>
                <a:tab pos="749300" algn="l"/>
                <a:tab pos="1244600" algn="l"/>
              </a:tabLst>
            </a:pPr>
            <a:r>
              <a:rPr lang="en-US" altLang="zh-CN" sz="3595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和货到付款这两种新的支付方式。</a:t>
            </a:r>
          </a:p>
          <a:p>
            <a:pPr>
              <a:lnSpc>
                <a:spcPts val="4800"/>
              </a:lnSpc>
              <a:tabLst>
                <a:tab pos="215900" algn="l"/>
                <a:tab pos="749300" algn="l"/>
                <a:tab pos="1244600" algn="l"/>
              </a:tabLst>
            </a:pPr>
            <a:r>
              <a:rPr lang="en-US" altLang="zh-CN" sz="3402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评估：需求变更对体系结构的影响程度</a:t>
            </a:r>
          </a:p>
          <a:p>
            <a:pPr>
              <a:lnSpc>
                <a:spcPts val="4900"/>
              </a:lnSpc>
              <a:tabLst>
                <a:tab pos="215900" algn="l"/>
                <a:tab pos="749300" algn="l"/>
                <a:tab pos="1244600" algn="l"/>
              </a:tabLst>
            </a:pPr>
            <a:r>
              <a:rPr lang="en-US" altLang="zh-CN" sz="3402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结果：无影响、影响一个构件、影响多</a:t>
            </a:r>
          </a:p>
          <a:p>
            <a:pPr>
              <a:lnSpc>
                <a:spcPts val="4000"/>
              </a:lnSpc>
              <a:tabLst>
                <a:tab pos="215900" algn="l"/>
                <a:tab pos="749300" algn="l"/>
                <a:tab pos="1244600" algn="l"/>
              </a:tabLst>
            </a:pPr>
            <a:r>
              <a:rPr lang="en-US" altLang="zh-CN" sz="3402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个构件、影响系统总体结构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01800" y="292100"/>
            <a:ext cx="57658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62/75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68300"/>
            <a:ext cx="7708900" cy="5549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673100" algn="l"/>
                <a:tab pos="749300" algn="l"/>
                <a:tab pos="12446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体系结构评估场景实例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-2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500"/>
              </a:lnSpc>
              <a:tabLst>
                <a:tab pos="673100" algn="l"/>
                <a:tab pos="749300" algn="l"/>
                <a:tab pos="1244600" algn="l"/>
              </a:tabLst>
            </a:pPr>
            <a:r>
              <a:rPr lang="en-US" altLang="zh-CN" dirty="0"/>
              <a:t>	</a:t>
            </a:r>
            <a:r>
              <a:rPr lang="en-US" altLang="zh-CN" sz="3600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针对的质量属性：可靠性、性能</a:t>
            </a:r>
          </a:p>
          <a:p>
            <a:pPr>
              <a:lnSpc>
                <a:spcPts val="4900"/>
              </a:lnSpc>
              <a:tabLst>
                <a:tab pos="673100" algn="l"/>
                <a:tab pos="749300" algn="l"/>
                <a:tab pos="1244600" algn="l"/>
              </a:tabLst>
            </a:pPr>
            <a:r>
              <a:rPr lang="en-US" altLang="zh-CN" dirty="0"/>
              <a:t>		</a:t>
            </a:r>
            <a:r>
              <a:rPr lang="en-US" altLang="zh-CN" sz="3595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圣诞节销售期间系统访问量增加到每</a:t>
            </a:r>
          </a:p>
          <a:p>
            <a:pPr>
              <a:lnSpc>
                <a:spcPts val="4100"/>
              </a:lnSpc>
              <a:tabLst>
                <a:tab pos="673100" algn="l"/>
                <a:tab pos="749300" algn="l"/>
                <a:tab pos="1244600" algn="l"/>
              </a:tabLst>
            </a:pPr>
            <a:r>
              <a:rPr lang="en-US" altLang="zh-CN" sz="3595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分钟</a:t>
            </a:r>
            <a:r>
              <a:rPr lang="en-US" altLang="zh-CN" sz="3595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1</a:t>
            </a:r>
            <a:r>
              <a:rPr lang="en-US" altLang="zh-CN" sz="3595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万人以上。</a:t>
            </a:r>
          </a:p>
          <a:p>
            <a:pPr>
              <a:lnSpc>
                <a:spcPts val="4400"/>
              </a:lnSpc>
              <a:tabLst>
                <a:tab pos="673100" algn="l"/>
                <a:tab pos="749300" algn="l"/>
                <a:tab pos="1244600" algn="l"/>
              </a:tabLst>
            </a:pPr>
            <a:r>
              <a:rPr lang="en-US" altLang="zh-CN" sz="3198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评估：当前体系结构如何响应突然的访问压</a:t>
            </a:r>
          </a:p>
          <a:p>
            <a:pPr>
              <a:lnSpc>
                <a:spcPts val="3900"/>
              </a:lnSpc>
              <a:tabLst>
                <a:tab pos="673100" algn="l"/>
                <a:tab pos="749300" algn="l"/>
                <a:tab pos="1244600" algn="l"/>
              </a:tabLst>
            </a:pPr>
            <a:r>
              <a:rPr lang="en-US" altLang="zh-CN" sz="3198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力</a:t>
            </a:r>
            <a:r>
              <a:rPr lang="en-US" altLang="zh-CN" sz="3198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3198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如启动负载平衡等</a:t>
            </a:r>
            <a:r>
              <a:rPr lang="en-US" altLang="zh-CN" sz="3198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4500"/>
              </a:lnSpc>
              <a:tabLst>
                <a:tab pos="673100" algn="l"/>
                <a:tab pos="749300" algn="l"/>
                <a:tab pos="1244600" algn="l"/>
              </a:tabLst>
            </a:pPr>
            <a:r>
              <a:rPr lang="en-US" altLang="zh-CN" sz="3198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结果：系统瘫痪、响应速度变慢但仍然保持</a:t>
            </a:r>
          </a:p>
          <a:p>
            <a:pPr>
              <a:lnSpc>
                <a:spcPts val="3800"/>
              </a:lnSpc>
              <a:tabLst>
                <a:tab pos="673100" algn="l"/>
                <a:tab pos="749300" algn="l"/>
                <a:tab pos="1244600" algn="l"/>
              </a:tabLst>
            </a:pPr>
            <a:r>
              <a:rPr lang="en-US" altLang="zh-CN" sz="3198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服务、完全正常等，同时还可以借此发现系</a:t>
            </a:r>
          </a:p>
          <a:p>
            <a:pPr>
              <a:lnSpc>
                <a:spcPts val="3800"/>
              </a:lnSpc>
              <a:tabLst>
                <a:tab pos="673100" algn="l"/>
                <a:tab pos="749300" algn="l"/>
                <a:tab pos="1244600" algn="l"/>
              </a:tabLst>
            </a:pPr>
            <a:r>
              <a:rPr lang="en-US" altLang="zh-CN" sz="3198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统瓶颈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4600" y="292100"/>
            <a:ext cx="66929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63/75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81000"/>
            <a:ext cx="7670800" cy="5080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8001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体系结构质量属性的综合分析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300"/>
              </a:lnSpc>
              <a:tabLst>
                <a:tab pos="342900" algn="l"/>
                <a:tab pos="457200" algn="l"/>
                <a:tab pos="736600" algn="l"/>
                <a:tab pos="800100" algn="l"/>
              </a:tabLst>
            </a:pPr>
            <a:r>
              <a:rPr lang="en-US" altLang="zh-CN" sz="33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3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3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SA</a:t>
            </a:r>
            <a:r>
              <a:rPr lang="en-US" altLang="zh-CN" sz="33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的不同质量属性往往有冲突，很难兼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736600" algn="l"/>
                <a:tab pos="800100" algn="l"/>
              </a:tabLst>
            </a:pPr>
            <a:r>
              <a:rPr lang="en-US" altLang="zh-CN" dirty="0"/>
              <a:t>	</a:t>
            </a:r>
            <a:r>
              <a:rPr lang="en-US" altLang="zh-CN" sz="33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顾</a:t>
            </a:r>
            <a:r>
              <a:rPr lang="en-US" altLang="zh-CN" sz="33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33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如通用性与性能等</a:t>
            </a:r>
            <a:r>
              <a:rPr lang="en-US" altLang="zh-CN" sz="33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4700"/>
              </a:lnSpc>
              <a:tabLst>
                <a:tab pos="342900" algn="l"/>
                <a:tab pos="457200" algn="l"/>
                <a:tab pos="736600" algn="l"/>
                <a:tab pos="800100" algn="l"/>
              </a:tabLst>
            </a:pPr>
            <a:r>
              <a:rPr lang="en-US" altLang="zh-CN" sz="33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3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3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综合</a:t>
            </a:r>
            <a:r>
              <a:rPr lang="en-US" altLang="zh-CN" sz="33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33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权衡</a:t>
            </a:r>
            <a:r>
              <a:rPr lang="en-US" altLang="zh-CN" sz="33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33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分析：对</a:t>
            </a:r>
            <a:r>
              <a:rPr lang="en-US" altLang="zh-CN" sz="33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SA</a:t>
            </a:r>
            <a:r>
              <a:rPr lang="en-US" altLang="zh-CN" sz="33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的各种质量属性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736600" algn="l"/>
                <a:tab pos="800100" algn="l"/>
              </a:tabLst>
            </a:pPr>
            <a:r>
              <a:rPr lang="en-US" altLang="zh-CN" dirty="0"/>
              <a:t>	</a:t>
            </a:r>
            <a:r>
              <a:rPr lang="en-US" altLang="zh-CN" sz="33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进行综合评价和权衡，例如</a:t>
            </a:r>
            <a:r>
              <a:rPr lang="en-US" altLang="zh-CN" sz="33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ATAM</a:t>
            </a:r>
            <a:r>
              <a:rPr lang="en-US" altLang="zh-CN" sz="33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方法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736600" algn="l"/>
                <a:tab pos="8001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引入效用树技术来支持对多属性进行折中分析的</a:t>
            </a:r>
          </a:p>
          <a:p>
            <a:pPr>
              <a:lnSpc>
                <a:spcPts val="2500"/>
              </a:lnSpc>
              <a:tabLst>
                <a:tab pos="342900" algn="l"/>
                <a:tab pos="457200" algn="l"/>
                <a:tab pos="736600" algn="l"/>
                <a:tab pos="800100" algn="l"/>
              </a:tabLst>
            </a:pPr>
            <a:r>
              <a:rPr lang="en-US" altLang="zh-CN" dirty="0"/>
              <a:t>			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能力</a:t>
            </a:r>
          </a:p>
          <a:p>
            <a:pPr>
              <a:lnSpc>
                <a:spcPts val="4300"/>
              </a:lnSpc>
              <a:tabLst>
                <a:tab pos="342900" algn="l"/>
                <a:tab pos="457200" algn="l"/>
                <a:tab pos="736600" algn="l"/>
                <a:tab pos="800100" algn="l"/>
              </a:tabLst>
            </a:pPr>
            <a:r>
              <a:rPr lang="en-US" altLang="zh-CN" dirty="0"/>
              <a:t>		</a:t>
            </a:r>
            <a:r>
              <a:rPr lang="en-US" altLang="zh-CN" sz="25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5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效用树描述了质量需求与设计之间的关系以及质</a:t>
            </a:r>
          </a:p>
          <a:p>
            <a:pPr>
              <a:lnSpc>
                <a:spcPts val="2900"/>
              </a:lnSpc>
              <a:tabLst>
                <a:tab pos="342900" algn="l"/>
                <a:tab pos="457200" algn="l"/>
                <a:tab pos="736600" algn="l"/>
                <a:tab pos="800100" algn="l"/>
              </a:tabLst>
            </a:pPr>
            <a:r>
              <a:rPr lang="en-US" altLang="zh-CN" dirty="0"/>
              <a:t>			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量需求之间的优先关系</a:t>
            </a:r>
            <a:r>
              <a:rPr lang="en-US" altLang="zh-CN" sz="25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,</a:t>
            </a:r>
            <a:r>
              <a:rPr lang="en-US" altLang="zh-CN" sz="25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可用于划分和组织场景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5000" y="292100"/>
            <a:ext cx="53848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64/75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1206500"/>
            <a:ext cx="127000" cy="4559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4000"/>
              </a:lnSpc>
              <a:tabLst/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4000"/>
              </a:lnSpc>
              <a:tabLst/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4000"/>
              </a:lnSpc>
              <a:tabLst/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4000"/>
              </a:lnSpc>
              <a:tabLst/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4000"/>
              </a:lnSpc>
              <a:tabLst/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4000"/>
              </a:lnSpc>
              <a:tabLst/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4000"/>
              </a:lnSpc>
              <a:tabLst/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/>
            </a:pPr>
            <a:r>
              <a:rPr lang="en-US" altLang="zh-CN" sz="2802" dirty="0">
                <a:solidFill>
                  <a:srgbClr val="01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812800" y="368300"/>
            <a:ext cx="7416800" cy="5435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1104900" algn="l"/>
              </a:tabLst>
            </a:pPr>
            <a:r>
              <a:rPr lang="en-US" altLang="zh-CN" dirty="0"/>
              <a:t>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基于场景的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SA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评估方法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200"/>
              </a:lnSpc>
              <a:tabLst>
                <a:tab pos="1104900" algn="l"/>
              </a:tabLst>
            </a:pP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软件体系结构折中分析方法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(ATAM)</a:t>
            </a:r>
          </a:p>
          <a:p>
            <a:pPr>
              <a:lnSpc>
                <a:spcPts val="4000"/>
              </a:lnSpc>
              <a:tabLst>
                <a:tab pos="1104900" algn="l"/>
              </a:tabLst>
            </a:pP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基于场景的软件体系结构分析方法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(SAAM)</a:t>
            </a:r>
          </a:p>
          <a:p>
            <a:pPr>
              <a:lnSpc>
                <a:spcPts val="4000"/>
              </a:lnSpc>
              <a:tabLst>
                <a:tab pos="1104900" algn="l"/>
              </a:tabLst>
            </a:pP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基于复杂场景的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SAAM(SAAMCS)</a:t>
            </a:r>
          </a:p>
          <a:p>
            <a:pPr>
              <a:lnSpc>
                <a:spcPts val="4000"/>
              </a:lnSpc>
              <a:tabLst>
                <a:tab pos="1104900" algn="l"/>
              </a:tabLst>
            </a:pP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针对演化和重用的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SAAM(SAAMER)</a:t>
            </a:r>
          </a:p>
          <a:p>
            <a:pPr>
              <a:lnSpc>
                <a:spcPts val="4000"/>
              </a:lnSpc>
              <a:tabLst>
                <a:tab pos="1104900" algn="l"/>
              </a:tabLst>
            </a:pP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基于方面的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SAAM(ASAAM)</a:t>
            </a:r>
          </a:p>
          <a:p>
            <a:pPr>
              <a:lnSpc>
                <a:spcPts val="4000"/>
              </a:lnSpc>
              <a:tabLst>
                <a:tab pos="1104900" algn="l"/>
              </a:tabLst>
            </a:pP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基于领域的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SAAM(ESAAMI)</a:t>
            </a:r>
          </a:p>
          <a:p>
            <a:pPr>
              <a:lnSpc>
                <a:spcPts val="4000"/>
              </a:lnSpc>
              <a:tabLst>
                <a:tab pos="1104900" algn="l"/>
              </a:tabLst>
            </a:pP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基于模式的软件体系结构评估方法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(PSAEM)</a:t>
            </a:r>
          </a:p>
          <a:p>
            <a:pPr>
              <a:lnSpc>
                <a:spcPts val="4000"/>
              </a:lnSpc>
              <a:tabLst>
                <a:tab pos="1104900" algn="l"/>
              </a:tabLst>
            </a:pP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软件体系结构层次的可用性分析方法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(SALUTA)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800"/>
              </a:lnSpc>
              <a:tabLst>
                <a:tab pos="1104900" algn="l"/>
              </a:tabLst>
            </a:pPr>
            <a:r>
              <a:rPr lang="en-US" altLang="zh-CN" sz="2802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4600" y="292100"/>
            <a:ext cx="66929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65/75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93700"/>
            <a:ext cx="7645400" cy="5562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体系结构质量的定量预测方法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通过研究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SA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模型的特征以及与软件质量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的内在关系，根据利用经验数据或知识来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评估软件质量</a:t>
            </a:r>
          </a:p>
          <a:p>
            <a:pPr>
              <a:lnSpc>
                <a:spcPts val="32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dirty="0"/>
              <a:t>		</a:t>
            </a: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如在各体系结构单元基本属性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资源需求、吞吐率、负载</a:t>
            </a:r>
          </a:p>
          <a:p>
            <a:pPr>
              <a:lnSpc>
                <a:spcPts val="26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dirty="0"/>
              <a:t>			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能力等</a:t>
            </a:r>
            <a:r>
              <a:rPr lang="en-US" altLang="zh-CN" sz="2202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2202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基础上借助排队论等数学模型进行性能度量</a:t>
            </a:r>
          </a:p>
          <a:p>
            <a:pPr>
              <a:lnSpc>
                <a:spcPts val="46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一般都需要数学较高的数学背景以及评估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工具支持</a:t>
            </a:r>
          </a:p>
          <a:p>
            <a:pPr>
              <a:lnSpc>
                <a:spcPts val="47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基于对软件体系结构的高度抽象，</a:t>
            </a:r>
            <a:r>
              <a:rPr lang="en-US" altLang="zh-CN" sz="3198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假设过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787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多，实用性不高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9300" y="292100"/>
            <a:ext cx="76962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66/75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68300"/>
            <a:ext cx="7899400" cy="4914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279400" algn="l"/>
                <a:tab pos="457200" algn="l"/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典型的体系结构质量定量预测方法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200"/>
              </a:lnSpc>
              <a:tabLst>
                <a:tab pos="279400" algn="l"/>
                <a:tab pos="457200" algn="l"/>
                <a:tab pos="7366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软件体系结构的行为检测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死锁和活性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3300"/>
              </a:lnSpc>
              <a:tabLst>
                <a:tab pos="279400" algn="l"/>
                <a:tab pos="4572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形式化基础：进程代数、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CHAM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、有穷状态自动机、</a:t>
            </a:r>
          </a:p>
          <a:p>
            <a:pPr>
              <a:lnSpc>
                <a:spcPts val="2700"/>
              </a:lnSpc>
              <a:tabLst>
                <a:tab pos="279400" algn="l"/>
                <a:tab pos="457200" algn="l"/>
                <a:tab pos="736600" algn="l"/>
              </a:tabLst>
            </a:pPr>
            <a:r>
              <a:rPr lang="en-US" altLang="zh-CN" dirty="0"/>
              <a:t>			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LTS(labeled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transition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systems)</a:t>
            </a:r>
          </a:p>
          <a:p>
            <a:pPr>
              <a:lnSpc>
                <a:spcPts val="4600"/>
              </a:lnSpc>
              <a:tabLst>
                <a:tab pos="279400" algn="l"/>
                <a:tab pos="457200" algn="l"/>
                <a:tab pos="7366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软件体系结构的性能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吞吐量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预测</a:t>
            </a:r>
          </a:p>
          <a:p>
            <a:pPr>
              <a:lnSpc>
                <a:spcPts val="3300"/>
              </a:lnSpc>
              <a:tabLst>
                <a:tab pos="279400" algn="l"/>
                <a:tab pos="4572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基于排队论模型</a:t>
            </a:r>
          </a:p>
          <a:p>
            <a:pPr>
              <a:lnSpc>
                <a:spcPts val="4600"/>
              </a:lnSpc>
              <a:tabLst>
                <a:tab pos="279400" algn="l"/>
                <a:tab pos="457200" algn="l"/>
                <a:tab pos="7366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软件体系结构的有效性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可靠性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预测</a:t>
            </a:r>
          </a:p>
          <a:p>
            <a:pPr>
              <a:lnSpc>
                <a:spcPts val="3300"/>
              </a:lnSpc>
              <a:tabLst>
                <a:tab pos="279400" algn="l"/>
                <a:tab pos="4572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基于贝叶斯网</a:t>
            </a:r>
          </a:p>
          <a:p>
            <a:pPr>
              <a:lnSpc>
                <a:spcPts val="3300"/>
              </a:lnSpc>
              <a:tabLst>
                <a:tab pos="279400" algn="l"/>
                <a:tab pos="4572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基于马尔科夫模型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292100"/>
            <a:ext cx="56769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67/75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55600"/>
            <a:ext cx="7645400" cy="53340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基于特定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ADL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的分析方法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1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在形式化或半形式化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ADL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基础上借助相关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数学模型进行定量的质量分析，例如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时间性能：通过分析进程时间的限制、各子系统执</a:t>
            </a:r>
          </a:p>
          <a:p>
            <a:pPr>
              <a:lnSpc>
                <a:spcPts val="23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行时间统计和交互次数等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检查事务的</a:t>
            </a:r>
            <a:r>
              <a:rPr lang="en-US" altLang="zh-CN" sz="2400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ACID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特性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通过生成马尔可夫可靠性模型对缺陷发生和传播进</a:t>
            </a:r>
          </a:p>
          <a:p>
            <a:pPr>
              <a:lnSpc>
                <a:spcPts val="23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		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行分析</a:t>
            </a:r>
          </a:p>
          <a:p>
            <a:pPr>
              <a:lnSpc>
                <a:spcPts val="49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可评估的质量属性受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ADL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的语言特征和形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式化理论基础的限制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68700" y="292100"/>
            <a:ext cx="2082800" cy="584200"/>
          </a:xfrm>
          <a:prstGeom prst="rect">
            <a:avLst/>
          </a:prstGeom>
          <a:noFill/>
        </p:spPr>
      </p:pic>
      <p:pic>
        <p:nvPicPr>
          <p:cNvPr id="4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" y="4876800"/>
            <a:ext cx="4470400" cy="596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68/75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419100"/>
            <a:ext cx="7016344" cy="632993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1841500" algn="l"/>
                <a:tab pos="30861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内容摘要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64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软件体系结构概念及发展历程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软件体系结构风格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软件体系结构描述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软件体系结构设计和复用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软件体系结构分析和评估</a:t>
            </a:r>
          </a:p>
          <a:p>
            <a:pPr>
              <a:lnSpc>
                <a:spcPts val="5700"/>
              </a:lnSpc>
              <a:tabLst>
                <a:tab pos="1841500" algn="l"/>
                <a:tab pos="3086100" algn="l"/>
              </a:tabLst>
            </a:pPr>
            <a:r>
              <a:rPr lang="en-US" altLang="zh-CN" sz="4002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4002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4002" b="1" u="sng" dirty="0">
                <a:solidFill>
                  <a:srgbClr val="FF0000"/>
                </a:solidFill>
                <a:latin typeface="å¾®è½¯éé»" pitchFamily="18" charset="0"/>
                <a:cs typeface="å¾®è½¯éé»" pitchFamily="18" charset="0"/>
              </a:rPr>
              <a:t>动态软件体系结构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1841500" algn="l"/>
                <a:tab pos="3086100" algn="l"/>
              </a:tabLst>
            </a:pPr>
            <a:r>
              <a:rPr lang="en-US" altLang="zh-CN" dirty="0"/>
              <a:t>	</a:t>
            </a: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292100"/>
            <a:ext cx="41402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69/75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93700"/>
            <a:ext cx="7747000" cy="547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914400" algn="l"/>
                <a:tab pos="1143000" algn="l"/>
                <a:tab pos="2057400" algn="l"/>
              </a:tabLst>
            </a:pPr>
            <a:r>
              <a:rPr lang="en-US" altLang="zh-CN" dirty="0"/>
              <a:t>	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动态软件体系结构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500"/>
              </a:lnSpc>
              <a:tabLst>
                <a:tab pos="342900" algn="l"/>
                <a:tab pos="457200" algn="l"/>
                <a:tab pos="914400" algn="l"/>
                <a:tab pos="1143000" algn="l"/>
                <a:tab pos="2057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后开发阶段的体系结构，突破了传统的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914400" algn="l"/>
                <a:tab pos="11430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软件体系结构设计时思维</a:t>
            </a:r>
          </a:p>
          <a:p>
            <a:pPr>
              <a:lnSpc>
                <a:spcPts val="5000"/>
              </a:lnSpc>
              <a:tabLst>
                <a:tab pos="342900" algn="l"/>
                <a:tab pos="457200" algn="l"/>
                <a:tab pos="914400" algn="l"/>
                <a:tab pos="1143000" algn="l"/>
                <a:tab pos="2057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关注于运行时软件体系结构的捕捉、表</a:t>
            </a:r>
          </a:p>
          <a:p>
            <a:pPr>
              <a:lnSpc>
                <a:spcPts val="3900"/>
              </a:lnSpc>
              <a:tabLst>
                <a:tab pos="342900" algn="l"/>
                <a:tab pos="457200" algn="l"/>
                <a:tab pos="914400" algn="l"/>
                <a:tab pos="11430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示、和动态变化</a:t>
            </a:r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914400" algn="l"/>
                <a:tab pos="1143000" algn="l"/>
                <a:tab pos="2057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运行时体系结构：仅仅关注于运行时体系结构的获取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914400" algn="l"/>
                <a:tab pos="1143000" algn="l"/>
                <a:tab pos="2057400" algn="l"/>
              </a:tabLst>
            </a:pPr>
            <a:r>
              <a:rPr lang="en-US" altLang="zh-CN" dirty="0"/>
              <a:t>		</a:t>
            </a:r>
            <a:r>
              <a:rPr lang="en-US" altLang="zh-CN" sz="24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4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400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运行时体系结构重配置和动态演化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914400" algn="l"/>
                <a:tab pos="1143000" algn="l"/>
                <a:tab pos="2057400" algn="l"/>
              </a:tabLst>
            </a:pPr>
            <a:r>
              <a:rPr lang="en-US" altLang="zh-CN" dirty="0"/>
              <a:t>	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可演化：仅强调为用户提供运行时的体系结构操纵</a:t>
            </a:r>
          </a:p>
          <a:p>
            <a:pPr>
              <a:lnSpc>
                <a:spcPts val="2200"/>
              </a:lnSpc>
              <a:tabLst>
                <a:tab pos="342900" algn="l"/>
                <a:tab pos="457200" algn="l"/>
                <a:tab pos="914400" algn="l"/>
                <a:tab pos="1143000" algn="l"/>
                <a:tab pos="2057400" algn="l"/>
              </a:tabLst>
            </a:pPr>
            <a:r>
              <a:rPr lang="en-US" altLang="zh-CN" dirty="0"/>
              <a:t>				</a:t>
            </a:r>
            <a:r>
              <a:rPr lang="en-US" altLang="zh-CN" sz="22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能力，包括构件动态升级等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914400" algn="l"/>
                <a:tab pos="1143000" algn="l"/>
                <a:tab pos="2057400" algn="l"/>
              </a:tabLst>
            </a:pPr>
            <a:r>
              <a:rPr lang="en-US" altLang="zh-CN" dirty="0"/>
              <a:t>	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zh-CN" sz="22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自演化：系统根据预定义规则执行动态演化自管理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5800" y="292100"/>
            <a:ext cx="52197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115300" y="6273800"/>
            <a:ext cx="4064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7/75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68300"/>
            <a:ext cx="7683500" cy="551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342900" algn="l"/>
                <a:tab pos="14986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软件体系结构的作用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-1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800"/>
              </a:lnSpc>
              <a:tabLst>
                <a:tab pos="342900" algn="l"/>
                <a:tab pos="14986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系统理解：提供高层设计结构、隐藏内</a:t>
            </a:r>
          </a:p>
          <a:p>
            <a:pPr>
              <a:lnSpc>
                <a:spcPts val="4000"/>
              </a:lnSpc>
              <a:tabLst>
                <a:tab pos="342900" algn="l"/>
                <a:tab pos="14986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部细节，改善复杂系统的可理解性</a:t>
            </a:r>
            <a:r>
              <a:rPr lang="en-US" altLang="zh-CN" sz="34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抽</a:t>
            </a:r>
          </a:p>
          <a:p>
            <a:pPr>
              <a:lnSpc>
                <a:spcPts val="4000"/>
              </a:lnSpc>
              <a:tabLst>
                <a:tab pos="342900" algn="l"/>
                <a:tab pos="14986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象与分解</a:t>
            </a:r>
            <a:r>
              <a:rPr lang="en-US" altLang="zh-CN" sz="34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4900"/>
              </a:lnSpc>
              <a:tabLst>
                <a:tab pos="342900" algn="l"/>
                <a:tab pos="14986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复用：合理规划功能边界促进构件的复</a:t>
            </a:r>
          </a:p>
          <a:p>
            <a:pPr>
              <a:lnSpc>
                <a:spcPts val="4000"/>
              </a:lnSpc>
              <a:tabLst>
                <a:tab pos="342900" algn="l"/>
                <a:tab pos="14986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用、体系结构本身的复用</a:t>
            </a:r>
            <a:r>
              <a:rPr lang="en-US" altLang="zh-CN" sz="34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框架、设计</a:t>
            </a:r>
          </a:p>
          <a:p>
            <a:pPr>
              <a:lnSpc>
                <a:spcPts val="4000"/>
              </a:lnSpc>
              <a:tabLst>
                <a:tab pos="342900" algn="l"/>
                <a:tab pos="14986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经验等</a:t>
            </a:r>
            <a:r>
              <a:rPr lang="en-US" altLang="zh-CN" sz="34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4900"/>
              </a:lnSpc>
              <a:tabLst>
                <a:tab pos="342900" algn="l"/>
                <a:tab pos="14986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构造：明确了各部分的功能、约束以及</a:t>
            </a:r>
          </a:p>
          <a:p>
            <a:pPr>
              <a:lnSpc>
                <a:spcPts val="3900"/>
              </a:lnSpc>
              <a:tabLst>
                <a:tab pos="342900" algn="l"/>
                <a:tab pos="14986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相互之间的接口等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65400" y="292100"/>
            <a:ext cx="41021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70/75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81000"/>
            <a:ext cx="7569200" cy="53086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057400" algn="l"/>
              </a:tabLst>
            </a:pPr>
            <a:r>
              <a:rPr lang="en-US" altLang="zh-CN" dirty="0"/>
              <a:t>		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自治和自适应系统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4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057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自治</a:t>
            </a:r>
            <a:r>
              <a:rPr lang="en-US" altLang="zh-CN" sz="34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(autonomic)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系统和自适应</a:t>
            </a:r>
            <a:r>
              <a:rPr lang="en-US" altLang="zh-CN" sz="34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(self-</a:t>
            </a:r>
          </a:p>
          <a:p>
            <a:pPr>
              <a:lnSpc>
                <a:spcPts val="40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adaptive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system)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系统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0574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可以通过自身的配置和重配置不断适应变化的用户需</a:t>
            </a:r>
          </a:p>
          <a:p>
            <a:pPr>
              <a:lnSpc>
                <a:spcPts val="22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057400" algn="l"/>
              </a:tabLst>
            </a:pPr>
            <a:r>
              <a:rPr lang="en-US" altLang="zh-CN" dirty="0"/>
              <a:t>			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求、系统入侵或缺陷、变化的运行环境和资源可用性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0574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具有自管理能力</a:t>
            </a:r>
          </a:p>
          <a:p>
            <a:pPr>
              <a:lnSpc>
                <a:spcPts val="30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057400" algn="l"/>
              </a:tabLst>
            </a:pPr>
            <a:r>
              <a:rPr lang="en-US" altLang="zh-CN" dirty="0"/>
              <a:t>				</a:t>
            </a:r>
            <a:r>
              <a:rPr lang="en-US" altLang="zh-CN" sz="21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通过运行时的</a:t>
            </a:r>
            <a:r>
              <a:rPr lang="en-US" altLang="zh-CN" sz="2100" dirty="0">
                <a:solidFill>
                  <a:srgbClr val="FF0000"/>
                </a:solidFill>
                <a:latin typeface="æ°å®ä½" pitchFamily="18" charset="0"/>
                <a:cs typeface="æ°å®ä½" pitchFamily="18" charset="0"/>
              </a:rPr>
              <a:t>自配置</a:t>
            </a:r>
            <a:r>
              <a:rPr lang="en-US" altLang="zh-CN" sz="21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来适应不断变化的运行环境</a:t>
            </a:r>
          </a:p>
          <a:p>
            <a:pPr>
              <a:lnSpc>
                <a:spcPts val="31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057400" algn="l"/>
              </a:tabLst>
            </a:pPr>
            <a:r>
              <a:rPr lang="en-US" altLang="zh-CN" dirty="0"/>
              <a:t>				</a:t>
            </a:r>
            <a:r>
              <a:rPr lang="en-US" altLang="zh-CN" sz="21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通过</a:t>
            </a:r>
            <a:r>
              <a:rPr lang="en-US" altLang="zh-CN" sz="2100" dirty="0">
                <a:solidFill>
                  <a:srgbClr val="FF0000"/>
                </a:solidFill>
                <a:latin typeface="æ°å®ä½" pitchFamily="18" charset="0"/>
                <a:cs typeface="æ°å®ä½" pitchFamily="18" charset="0"/>
              </a:rPr>
              <a:t>自治愈</a:t>
            </a:r>
            <a:r>
              <a:rPr lang="en-US" altLang="zh-CN" sz="21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避免当运行环境与系统的设计假设不一致时</a:t>
            </a:r>
          </a:p>
          <a:p>
            <a:pPr>
              <a:lnSpc>
                <a:spcPts val="20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057400" algn="l"/>
              </a:tabLst>
            </a:pPr>
            <a:r>
              <a:rPr lang="en-US" altLang="zh-CN" dirty="0"/>
              <a:t>					</a:t>
            </a:r>
            <a:r>
              <a:rPr lang="en-US" altLang="zh-CN" sz="21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发生系统崩溃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057400" algn="l"/>
              </a:tabLst>
            </a:pPr>
            <a:r>
              <a:rPr lang="en-US" altLang="zh-CN" dirty="0"/>
              <a:t>				</a:t>
            </a:r>
            <a:r>
              <a:rPr lang="en-US" altLang="zh-CN" sz="21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通过</a:t>
            </a:r>
            <a:r>
              <a:rPr lang="en-US" altLang="zh-CN" sz="2100" dirty="0">
                <a:solidFill>
                  <a:srgbClr val="FF0000"/>
                </a:solidFill>
                <a:latin typeface="æ°å®ä½" pitchFamily="18" charset="0"/>
                <a:cs typeface="æ°å®ä½" pitchFamily="18" charset="0"/>
              </a:rPr>
              <a:t>自优化</a:t>
            </a:r>
            <a:r>
              <a:rPr lang="en-US" altLang="zh-CN" sz="21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实现性能或者其它软件质量特性的优化调节</a:t>
            </a:r>
          </a:p>
          <a:p>
            <a:pPr>
              <a:lnSpc>
                <a:spcPts val="30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2057400" algn="l"/>
              </a:tabLst>
            </a:pPr>
            <a:r>
              <a:rPr lang="en-US" altLang="zh-CN" dirty="0"/>
              <a:t>				</a:t>
            </a:r>
            <a:r>
              <a:rPr lang="en-US" altLang="zh-CN" sz="21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通过</a:t>
            </a:r>
            <a:r>
              <a:rPr lang="en-US" altLang="zh-CN" sz="2100" dirty="0">
                <a:solidFill>
                  <a:srgbClr val="FF0000"/>
                </a:solidFill>
                <a:latin typeface="æ°å®ä½" pitchFamily="18" charset="0"/>
                <a:cs typeface="æ°å®ä½" pitchFamily="18" charset="0"/>
              </a:rPr>
              <a:t>自保护</a:t>
            </a:r>
            <a:r>
              <a:rPr lang="en-US" altLang="zh-CN" sz="21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防止恶意攻击带来的损失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292100"/>
            <a:ext cx="56642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26400" y="6273800"/>
            <a:ext cx="4826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71/75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93700"/>
            <a:ext cx="7581900" cy="557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系统自适应演化场景示例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000"/>
              </a:lnSpc>
              <a:tabLst>
                <a:tab pos="342900" algn="l"/>
                <a:tab pos="1295400" algn="l"/>
              </a:tabLst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物理环境变化：普适计算中的物理场景变换</a:t>
            </a:r>
          </a:p>
          <a:p>
            <a:pPr>
              <a:lnSpc>
                <a:spcPts val="3400"/>
              </a:lnSpc>
              <a:tabLst>
                <a:tab pos="3429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导致软件工作模式的变化</a:t>
            </a:r>
          </a:p>
          <a:p>
            <a:pPr>
              <a:lnSpc>
                <a:spcPts val="4400"/>
              </a:lnSpc>
              <a:tabLst>
                <a:tab pos="342900" algn="l"/>
                <a:tab pos="1295400" algn="l"/>
              </a:tabLst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业务环境变化：根据业务状况的变化实时调</a:t>
            </a:r>
          </a:p>
          <a:p>
            <a:pPr>
              <a:lnSpc>
                <a:spcPts val="3400"/>
              </a:lnSpc>
              <a:tabLst>
                <a:tab pos="3429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整业务策略</a:t>
            </a:r>
          </a:p>
          <a:p>
            <a:pPr>
              <a:lnSpc>
                <a:spcPts val="4400"/>
              </a:lnSpc>
              <a:tabLst>
                <a:tab pos="342900" algn="l"/>
                <a:tab pos="1295400" algn="l"/>
              </a:tabLst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运行环境变化：根据计算机软硬件资源的实</a:t>
            </a:r>
          </a:p>
          <a:p>
            <a:pPr>
              <a:lnSpc>
                <a:spcPts val="3500"/>
              </a:lnSpc>
              <a:tabLst>
                <a:tab pos="3429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时变化情况调整自身行为，从而实现质量优</a:t>
            </a:r>
          </a:p>
          <a:p>
            <a:pPr>
              <a:lnSpc>
                <a:spcPts val="3600"/>
              </a:lnSpc>
              <a:tabLst>
                <a:tab pos="3429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化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各项质量参数的动态权衡和优化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或自治</a:t>
            </a:r>
          </a:p>
          <a:p>
            <a:pPr>
              <a:lnSpc>
                <a:spcPts val="3600"/>
              </a:lnSpc>
              <a:tabLst>
                <a:tab pos="3429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愈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如所依赖的资源不可用</a:t>
            </a:r>
            <a:r>
              <a:rPr lang="en-US" altLang="zh-CN" sz="30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000"/>
              </a:lnSpc>
              <a:tabLst>
                <a:tab pos="342900" algn="l"/>
                <a:tab pos="1295400" algn="l"/>
              </a:tabLst>
            </a:pPr>
            <a:r>
              <a:rPr lang="en-US" altLang="zh-CN" sz="3000" dirty="0">
                <a:solidFill>
                  <a:srgbClr val="010000"/>
                </a:solidFill>
                <a:latin typeface="Times New Roman" pitchFamily="18" charset="0"/>
                <a:cs typeface="Times New Roman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Times New Roman" pitchFamily="18" charset="0"/>
                <a:cs typeface="Times New Roman" pitchFamily="18" charset="0"/>
              </a:rPr>
              <a:t>……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057400" y="292100"/>
            <a:ext cx="51181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72/75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68300"/>
            <a:ext cx="7683500" cy="5041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15494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自适应系统的典型特征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500"/>
              </a:lnSpc>
              <a:tabLst>
                <a:tab pos="342900" algn="l"/>
                <a:tab pos="1549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监控运行环境以发现问题：环境变化、</a:t>
            </a:r>
          </a:p>
          <a:p>
            <a:pPr>
              <a:lnSpc>
                <a:spcPts val="3900"/>
              </a:lnSpc>
              <a:tabLst>
                <a:tab pos="342900" algn="l"/>
                <a:tab pos="15494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质量特性变化、外部入侵等</a:t>
            </a:r>
          </a:p>
          <a:p>
            <a:pPr>
              <a:lnSpc>
                <a:spcPts val="5000"/>
              </a:lnSpc>
              <a:tabLst>
                <a:tab pos="342900" algn="l"/>
                <a:tab pos="1549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进行决策以决定采取什么样的行为：根</a:t>
            </a:r>
          </a:p>
          <a:p>
            <a:pPr>
              <a:lnSpc>
                <a:spcPts val="3900"/>
              </a:lnSpc>
              <a:tabLst>
                <a:tab pos="342900" algn="l"/>
                <a:tab pos="15494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据规则决定演化方案，如体系结构的变</a:t>
            </a:r>
          </a:p>
          <a:p>
            <a:pPr>
              <a:lnSpc>
                <a:spcPts val="4000"/>
              </a:lnSpc>
              <a:tabLst>
                <a:tab pos="342900" algn="l"/>
                <a:tab pos="15494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化或构件的动态替换等</a:t>
            </a:r>
          </a:p>
          <a:p>
            <a:pPr>
              <a:lnSpc>
                <a:spcPts val="5000"/>
              </a:lnSpc>
              <a:tabLst>
                <a:tab pos="342900" algn="l"/>
                <a:tab pos="1549400" algn="l"/>
              </a:tabLst>
            </a:pPr>
            <a:r>
              <a:rPr lang="en-US" altLang="zh-CN" sz="34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4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通过系统调整实现行为的变化：对自适</a:t>
            </a:r>
          </a:p>
          <a:p>
            <a:pPr>
              <a:lnSpc>
                <a:spcPts val="3900"/>
              </a:lnSpc>
              <a:tabLst>
                <a:tab pos="342900" algn="l"/>
                <a:tab pos="1549400" algn="l"/>
              </a:tabLst>
            </a:pPr>
            <a:r>
              <a:rPr lang="en-US" altLang="zh-CN" dirty="0"/>
              <a:t>	</a:t>
            </a:r>
            <a:r>
              <a:rPr lang="en-US" altLang="zh-CN" sz="34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应演化方案的执行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90600" y="292100"/>
            <a:ext cx="72009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73/75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93700"/>
            <a:ext cx="7645400" cy="5473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533400" algn="l"/>
                <a:tab pos="7366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基于动态体系结构的自适应系统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500"/>
              </a:lnSpc>
              <a:tabLst>
                <a:tab pos="342900" algn="l"/>
                <a:tab pos="457200" algn="l"/>
                <a:tab pos="533400" algn="l"/>
                <a:tab pos="736600" algn="l"/>
              </a:tabLst>
            </a:pPr>
            <a:r>
              <a:rPr lang="en-US" altLang="zh-CN" sz="33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3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3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通过体系结构的动态演化实现系统的自</a:t>
            </a:r>
          </a:p>
          <a:p>
            <a:pPr>
              <a:lnSpc>
                <a:spcPts val="3800"/>
              </a:lnSpc>
              <a:tabLst>
                <a:tab pos="342900" algn="l"/>
                <a:tab pos="457200" algn="l"/>
                <a:tab pos="533400" algn="l"/>
                <a:tab pos="736600" algn="l"/>
              </a:tabLst>
            </a:pPr>
            <a:r>
              <a:rPr lang="en-US" altLang="zh-CN" dirty="0"/>
              <a:t>	</a:t>
            </a:r>
            <a:r>
              <a:rPr lang="en-US" altLang="zh-CN" sz="33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适应演化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5334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构件实例的动态增加、移除或替换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5334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构件实现的动态替换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5334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构件连接关系的动态变化</a:t>
            </a:r>
          </a:p>
          <a:p>
            <a:pPr>
              <a:lnSpc>
                <a:spcPts val="4700"/>
              </a:lnSpc>
              <a:tabLst>
                <a:tab pos="342900" algn="l"/>
                <a:tab pos="457200" algn="l"/>
                <a:tab pos="533400" algn="l"/>
                <a:tab pos="736600" algn="l"/>
              </a:tabLst>
            </a:pPr>
            <a:r>
              <a:rPr lang="en-US" altLang="zh-CN" sz="33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3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3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提高了系统的自适应能力和灵活性</a:t>
            </a:r>
          </a:p>
          <a:p>
            <a:pPr>
              <a:lnSpc>
                <a:spcPts val="3400"/>
              </a:lnSpc>
              <a:tabLst>
                <a:tab pos="342900" algn="l"/>
                <a:tab pos="457200" algn="l"/>
                <a:tab pos="5334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通过抽象的体系结构演化建模实现自适应，不需要了</a:t>
            </a:r>
          </a:p>
          <a:p>
            <a:pPr>
              <a:lnSpc>
                <a:spcPts val="2200"/>
              </a:lnSpc>
              <a:tabLst>
                <a:tab pos="342900" algn="l"/>
                <a:tab pos="457200" algn="l"/>
                <a:tab pos="533400" algn="l"/>
                <a:tab pos="736600" algn="l"/>
              </a:tabLst>
            </a:pPr>
            <a:r>
              <a:rPr lang="en-US" altLang="zh-CN" dirty="0"/>
              <a:t>				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解具体的底层实现</a:t>
            </a:r>
          </a:p>
          <a:p>
            <a:pPr>
              <a:lnSpc>
                <a:spcPts val="3600"/>
              </a:lnSpc>
              <a:tabLst>
                <a:tab pos="342900" algn="l"/>
                <a:tab pos="457200" algn="l"/>
                <a:tab pos="5334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提高了对系统自适应的规划、分析和控制能力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533400" algn="l"/>
                <a:tab pos="7366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通过规则配置实现动态演化，提高了灵活性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292100"/>
            <a:ext cx="56769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74/75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93700"/>
            <a:ext cx="7645400" cy="55118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1295400" algn="l"/>
              </a:tabLst>
            </a:pPr>
            <a:r>
              <a:rPr lang="en-US" altLang="zh-CN" dirty="0"/>
              <a:t>			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动态软件体系结构的实现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2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1295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反射</a:t>
            </a:r>
            <a:r>
              <a:rPr lang="en-US" altLang="zh-CN" sz="3198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(reflection)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：目标对象对自身进行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感知、推理并施加某种作用的能力</a:t>
            </a:r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如语言级的反射：在运行时获知对象的类型、动态创</a:t>
            </a:r>
          </a:p>
          <a:p>
            <a:pPr>
              <a:lnSpc>
                <a:spcPts val="22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1295400" algn="l"/>
              </a:tabLst>
            </a:pPr>
            <a:r>
              <a:rPr lang="en-US" altLang="zh-CN" dirty="0"/>
              <a:t>			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建参数化类的对象、修改行为或获得新的行为</a:t>
            </a:r>
          </a:p>
          <a:p>
            <a:pPr>
              <a:lnSpc>
                <a:spcPts val="49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1295400" algn="l"/>
              </a:tabLst>
            </a:pPr>
            <a:r>
              <a:rPr lang="en-US" altLang="zh-CN" sz="31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1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体系结构反射：运行时获取当前体系结构</a:t>
            </a:r>
          </a:p>
          <a:p>
            <a:pPr>
              <a:lnSpc>
                <a:spcPts val="37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1295400" algn="l"/>
              </a:tabLst>
            </a:pPr>
            <a:r>
              <a:rPr lang="en-US" altLang="zh-CN" dirty="0"/>
              <a:t>	</a:t>
            </a:r>
            <a:r>
              <a:rPr lang="en-US" altLang="zh-CN" sz="3198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描述并进行动态推理和调整</a:t>
            </a:r>
          </a:p>
          <a:p>
            <a:pPr>
              <a:lnSpc>
                <a:spcPts val="35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1295400" algn="l"/>
              </a:tabLst>
            </a:pPr>
            <a:r>
              <a:rPr lang="en-US" altLang="zh-CN" dirty="0"/>
              <a:t>		</a:t>
            </a:r>
            <a:r>
              <a:rPr lang="en-US" altLang="zh-CN" sz="22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22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实现基础：构件之间的解耦合，能够动态适应不同的</a:t>
            </a:r>
          </a:p>
          <a:p>
            <a:pPr>
              <a:lnSpc>
                <a:spcPts val="22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1295400" algn="l"/>
              </a:tabLst>
            </a:pPr>
            <a:r>
              <a:rPr lang="en-US" altLang="zh-CN" dirty="0"/>
              <a:t>			</a:t>
            </a:r>
            <a:r>
              <a:rPr lang="en-US" altLang="zh-CN" sz="22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体系结构上下文；提供运行时体系结构的获取途径</a:t>
            </a:r>
          </a:p>
          <a:p>
            <a:pPr>
              <a:lnSpc>
                <a:spcPts val="33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1295400" algn="l"/>
              </a:tabLst>
            </a:pPr>
            <a:r>
              <a:rPr lang="en-US" altLang="zh-CN" dirty="0"/>
              <a:t>				</a:t>
            </a:r>
            <a:r>
              <a:rPr lang="en-US" altLang="zh-CN" sz="21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1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1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例如将运行时体系结构实现为显式</a:t>
            </a:r>
            <a:r>
              <a:rPr lang="en-US" altLang="zh-CN" sz="21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1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如表示为图</a:t>
            </a:r>
            <a:r>
              <a:rPr lang="en-US" altLang="zh-CN" sz="21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21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的运行</a:t>
            </a:r>
          </a:p>
          <a:p>
            <a:pPr>
              <a:lnSpc>
                <a:spcPts val="2500"/>
              </a:lnSpc>
              <a:tabLst>
                <a:tab pos="342900" algn="l"/>
                <a:tab pos="457200" algn="l"/>
                <a:tab pos="736600" algn="l"/>
                <a:tab pos="914400" algn="l"/>
                <a:tab pos="1143000" algn="l"/>
                <a:tab pos="1295400" algn="l"/>
              </a:tabLst>
            </a:pPr>
            <a:r>
              <a:rPr lang="en-US" altLang="zh-CN" dirty="0"/>
              <a:t>					</a:t>
            </a:r>
            <a:r>
              <a:rPr lang="en-US" altLang="zh-CN" sz="21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时对象，同时采用某种基于消息的松耦合结构</a:t>
            </a:r>
            <a:r>
              <a:rPr lang="en-US" altLang="zh-CN" sz="21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100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如服务</a:t>
            </a:r>
            <a:r>
              <a:rPr lang="en-US" altLang="zh-CN" sz="2100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4600" y="292100"/>
            <a:ext cx="66929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001000" y="6273800"/>
            <a:ext cx="5207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75/75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469900" y="419100"/>
            <a:ext cx="7596631" cy="634276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787400" algn="l"/>
                <a:tab pos="18415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动态软件体系结构的主要问题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5400"/>
              </a:lnSpc>
              <a:tabLst>
                <a:tab pos="342900" algn="l"/>
                <a:tab pos="787400" algn="l"/>
                <a:tab pos="1841500" algn="l"/>
              </a:tabLst>
            </a:pPr>
            <a:r>
              <a:rPr lang="en-US" altLang="zh-CN" sz="33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3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3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如何实现系统的演化建模，包括环境建</a:t>
            </a:r>
          </a:p>
          <a:p>
            <a:pPr>
              <a:lnSpc>
                <a:spcPts val="4200"/>
              </a:lnSpc>
              <a:tabLst>
                <a:tab pos="342900" algn="l"/>
                <a:tab pos="7874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33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模、演化规则建模等</a:t>
            </a:r>
          </a:p>
          <a:p>
            <a:pPr>
              <a:lnSpc>
                <a:spcPts val="5200"/>
              </a:lnSpc>
              <a:tabLst>
                <a:tab pos="342900" algn="l"/>
                <a:tab pos="787400" algn="l"/>
                <a:tab pos="1841500" algn="l"/>
              </a:tabLst>
            </a:pPr>
            <a:r>
              <a:rPr lang="en-US" altLang="zh-CN" sz="33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3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3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如何实现对系统演化驱动因素的监控</a:t>
            </a:r>
          </a:p>
          <a:p>
            <a:pPr>
              <a:lnSpc>
                <a:spcPts val="5100"/>
              </a:lnSpc>
              <a:tabLst>
                <a:tab pos="342900" algn="l"/>
                <a:tab pos="787400" algn="l"/>
                <a:tab pos="1841500" algn="l"/>
              </a:tabLst>
            </a:pPr>
            <a:r>
              <a:rPr lang="en-US" altLang="zh-CN" sz="33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3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3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如何实现运行时的动态演化决策</a:t>
            </a:r>
          </a:p>
          <a:p>
            <a:pPr>
              <a:lnSpc>
                <a:spcPts val="5100"/>
              </a:lnSpc>
              <a:tabLst>
                <a:tab pos="342900" algn="l"/>
                <a:tab pos="787400" algn="l"/>
                <a:tab pos="1841500" algn="l"/>
              </a:tabLst>
            </a:pPr>
            <a:r>
              <a:rPr lang="en-US" altLang="zh-CN" sz="33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3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3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如何实现体系结构的动态演化</a:t>
            </a:r>
          </a:p>
          <a:p>
            <a:pPr>
              <a:lnSpc>
                <a:spcPts val="5100"/>
              </a:lnSpc>
              <a:tabLst>
                <a:tab pos="342900" algn="l"/>
                <a:tab pos="787400" algn="l"/>
                <a:tab pos="1841500" algn="l"/>
              </a:tabLst>
            </a:pPr>
            <a:r>
              <a:rPr lang="en-US" altLang="zh-CN" sz="33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3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3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如何保证体系结构动态演化的正确性和</a:t>
            </a:r>
          </a:p>
          <a:p>
            <a:pPr>
              <a:lnSpc>
                <a:spcPts val="4200"/>
              </a:lnSpc>
              <a:tabLst>
                <a:tab pos="342900" algn="l"/>
                <a:tab pos="7874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33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一致性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500"/>
              </a:lnSpc>
              <a:tabLst>
                <a:tab pos="342900" algn="l"/>
                <a:tab pos="787400" algn="l"/>
                <a:tab pos="1841500" algn="l"/>
              </a:tabLst>
            </a:pPr>
            <a:r>
              <a:rPr lang="en-US" altLang="zh-CN" dirty="0"/>
              <a:t>			</a:t>
            </a: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11300" y="2971800"/>
            <a:ext cx="6172200" cy="5969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1511300" y="2908300"/>
            <a:ext cx="60960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/>
            </a:pP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软件体系结构的挑战性问题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11300" y="292100"/>
            <a:ext cx="61722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1511300" y="215900"/>
            <a:ext cx="6096000" cy="6604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/>
            </a:pP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软件体系结构的挑战性问题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1143000"/>
            <a:ext cx="74549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如何实现体系结构设计知识的抽取、表示、检</a:t>
            </a:r>
          </a:p>
        </p:txBody>
      </p:sp>
      <p:sp>
        <p:nvSpPr>
          <p:cNvPr id="43" name="TextBox 1"/>
          <p:cNvSpPr txBox="1"/>
          <p:nvPr/>
        </p:nvSpPr>
        <p:spPr>
          <a:xfrm>
            <a:off x="812800" y="1587500"/>
            <a:ext cx="39116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索、实例化以及组合复用</a:t>
            </a:r>
          </a:p>
        </p:txBody>
      </p:sp>
      <p:sp>
        <p:nvSpPr>
          <p:cNvPr id="44" name="TextBox 1"/>
          <p:cNvSpPr txBox="1"/>
          <p:nvPr/>
        </p:nvSpPr>
        <p:spPr>
          <a:xfrm>
            <a:off x="469900" y="2082800"/>
            <a:ext cx="74549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如何实现体系结构与需求间追踪关系的表示、</a:t>
            </a:r>
          </a:p>
        </p:txBody>
      </p:sp>
      <p:sp>
        <p:nvSpPr>
          <p:cNvPr id="45" name="TextBox 1"/>
          <p:cNvSpPr txBox="1"/>
          <p:nvPr/>
        </p:nvSpPr>
        <p:spPr>
          <a:xfrm>
            <a:off x="812800" y="2527300"/>
            <a:ext cx="17780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获取和维护</a:t>
            </a:r>
          </a:p>
        </p:txBody>
      </p:sp>
      <p:sp>
        <p:nvSpPr>
          <p:cNvPr id="46" name="TextBox 1"/>
          <p:cNvSpPr txBox="1"/>
          <p:nvPr/>
        </p:nvSpPr>
        <p:spPr>
          <a:xfrm>
            <a:off x="469900" y="3022600"/>
            <a:ext cx="75819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如何实现准确的软件体系结构质量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性能、可靠</a:t>
            </a:r>
          </a:p>
        </p:txBody>
      </p:sp>
      <p:sp>
        <p:nvSpPr>
          <p:cNvPr id="47" name="TextBox 1"/>
          <p:cNvSpPr txBox="1"/>
          <p:nvPr/>
        </p:nvSpPr>
        <p:spPr>
          <a:xfrm>
            <a:off x="812800" y="3454400"/>
            <a:ext cx="29718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性、安全性等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预测</a:t>
            </a:r>
          </a:p>
        </p:txBody>
      </p:sp>
      <p:sp>
        <p:nvSpPr>
          <p:cNvPr id="48" name="TextBox 1"/>
          <p:cNvSpPr txBox="1"/>
          <p:nvPr/>
        </p:nvSpPr>
        <p:spPr>
          <a:xfrm>
            <a:off x="469900" y="3962400"/>
            <a:ext cx="7454900" cy="495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900"/>
              </a:lnSpc>
              <a:tabLst/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如何实现运行时可重配置的软件体系结构以支</a:t>
            </a:r>
          </a:p>
        </p:txBody>
      </p:sp>
      <p:sp>
        <p:nvSpPr>
          <p:cNvPr id="49" name="TextBox 1"/>
          <p:cNvSpPr txBox="1"/>
          <p:nvPr/>
        </p:nvSpPr>
        <p:spPr>
          <a:xfrm>
            <a:off x="812800" y="4406900"/>
            <a:ext cx="2844800" cy="457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600"/>
              </a:lnSpc>
              <a:tabLst/>
            </a:pP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持软件的自治特性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292100"/>
            <a:ext cx="41275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469900" y="1295400"/>
            <a:ext cx="101600" cy="44069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0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  <a:p>
            <a:pPr>
              <a:lnSpc>
                <a:spcPts val="3100"/>
              </a:lnSpc>
              <a:tabLst/>
            </a:pPr>
            <a:r>
              <a:rPr lang="en-US" altLang="zh-CN" sz="22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12800" y="419100"/>
            <a:ext cx="7421904" cy="626581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1498600" algn="l"/>
                <a:tab pos="17145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相关主要国际期刊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3100"/>
              </a:lnSpc>
              <a:tabLst>
                <a:tab pos="1498600" algn="l"/>
                <a:tab pos="1714500" algn="l"/>
              </a:tabLst>
            </a:pP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IEEE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Trans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on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Software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Engineering</a:t>
            </a:r>
          </a:p>
          <a:p>
            <a:pPr>
              <a:lnSpc>
                <a:spcPts val="3100"/>
              </a:lnSpc>
              <a:tabLst>
                <a:tab pos="1498600" algn="l"/>
                <a:tab pos="1714500" algn="l"/>
              </a:tabLst>
            </a:pP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ACM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Trans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on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S/W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Eng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and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Methodology</a:t>
            </a:r>
          </a:p>
          <a:p>
            <a:pPr>
              <a:lnSpc>
                <a:spcPts val="3100"/>
              </a:lnSpc>
              <a:tabLst>
                <a:tab pos="1498600" algn="l"/>
                <a:tab pos="1714500" algn="l"/>
              </a:tabLst>
            </a:pP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Annals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of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Software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Engineering</a:t>
            </a:r>
          </a:p>
          <a:p>
            <a:pPr>
              <a:lnSpc>
                <a:spcPts val="3100"/>
              </a:lnSpc>
              <a:tabLst>
                <a:tab pos="1498600" algn="l"/>
                <a:tab pos="1714500" algn="l"/>
              </a:tabLst>
            </a:pP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Jnl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of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Software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Maintenance: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Research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and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Practice</a:t>
            </a:r>
          </a:p>
          <a:p>
            <a:pPr>
              <a:lnSpc>
                <a:spcPts val="3100"/>
              </a:lnSpc>
              <a:tabLst>
                <a:tab pos="1498600" algn="l"/>
                <a:tab pos="1714500" algn="l"/>
              </a:tabLst>
            </a:pP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Empirical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Software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Engineering</a:t>
            </a:r>
          </a:p>
          <a:p>
            <a:pPr>
              <a:lnSpc>
                <a:spcPts val="3100"/>
              </a:lnSpc>
              <a:tabLst>
                <a:tab pos="1498600" algn="l"/>
                <a:tab pos="1714500" algn="l"/>
              </a:tabLst>
            </a:pP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Automated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Software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Engineering</a:t>
            </a:r>
          </a:p>
          <a:p>
            <a:pPr>
              <a:lnSpc>
                <a:spcPts val="3100"/>
              </a:lnSpc>
              <a:tabLst>
                <a:tab pos="1498600" algn="l"/>
                <a:tab pos="1714500" algn="l"/>
              </a:tabLst>
            </a:pP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Science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of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Computer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Programming</a:t>
            </a:r>
          </a:p>
          <a:p>
            <a:pPr>
              <a:lnSpc>
                <a:spcPts val="3100"/>
              </a:lnSpc>
              <a:tabLst>
                <a:tab pos="1498600" algn="l"/>
                <a:tab pos="1714500" algn="l"/>
              </a:tabLst>
            </a:pP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Jnl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of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Systems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and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Software</a:t>
            </a:r>
          </a:p>
          <a:p>
            <a:pPr>
              <a:lnSpc>
                <a:spcPts val="3100"/>
              </a:lnSpc>
              <a:tabLst>
                <a:tab pos="1498600" algn="l"/>
                <a:tab pos="1714500" algn="l"/>
              </a:tabLst>
            </a:pP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Intl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Jnl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on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Software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Engineering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and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Knowledge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Eng</a:t>
            </a:r>
          </a:p>
          <a:p>
            <a:pPr>
              <a:lnSpc>
                <a:spcPts val="3100"/>
              </a:lnSpc>
              <a:tabLst>
                <a:tab pos="1498600" algn="l"/>
                <a:tab pos="1714500" algn="l"/>
              </a:tabLst>
            </a:pP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Requirements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Engineering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Journal</a:t>
            </a:r>
          </a:p>
          <a:p>
            <a:pPr>
              <a:lnSpc>
                <a:spcPts val="3100"/>
              </a:lnSpc>
              <a:tabLst>
                <a:tab pos="1498600" algn="l"/>
                <a:tab pos="1714500" algn="l"/>
              </a:tabLst>
            </a:pP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Software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Quality</a:t>
            </a:r>
            <a:r>
              <a:rPr lang="en-US" altLang="zh-CN" sz="22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2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Journal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2300"/>
              </a:lnSpc>
              <a:tabLst>
                <a:tab pos="1498600" algn="l"/>
                <a:tab pos="1714500" algn="l"/>
              </a:tabLst>
            </a:pPr>
            <a:r>
              <a:rPr lang="en-US" altLang="zh-CN" dirty="0"/>
              <a:t>	</a:t>
            </a: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292100"/>
            <a:ext cx="41529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469900" y="342900"/>
            <a:ext cx="7404100" cy="43307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20574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相关主要国际会议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300"/>
              </a:lnSpc>
              <a:tabLst>
                <a:tab pos="342900" algn="l"/>
                <a:tab pos="20574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软件工程综合性会议：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ICSE,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ESEC/FSE,</a:t>
            </a:r>
          </a:p>
          <a:p>
            <a:pPr>
              <a:lnSpc>
                <a:spcPts val="3300"/>
              </a:lnSpc>
              <a:tabLst>
                <a:tab pos="342900" algn="l"/>
                <a:tab pos="2057400" algn="l"/>
              </a:tabLst>
            </a:pPr>
            <a:r>
              <a:rPr lang="en-US" altLang="zh-CN" dirty="0"/>
              <a:t>	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ASE,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ECOOP,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FASE,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APSEC,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CAiSE</a:t>
            </a:r>
          </a:p>
          <a:p>
            <a:pPr>
              <a:lnSpc>
                <a:spcPts val="4000"/>
              </a:lnSpc>
              <a:tabLst>
                <a:tab pos="342900" algn="l"/>
                <a:tab pos="20574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需求工程：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RE</a:t>
            </a:r>
          </a:p>
          <a:p>
            <a:pPr>
              <a:lnSpc>
                <a:spcPts val="4000"/>
              </a:lnSpc>
              <a:tabLst>
                <a:tab pos="342900" algn="l"/>
                <a:tab pos="20574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软件复用及软件构件：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ICSR,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CBSE,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GPCE</a:t>
            </a:r>
          </a:p>
          <a:p>
            <a:pPr>
              <a:lnSpc>
                <a:spcPts val="4000"/>
              </a:lnSpc>
              <a:tabLst>
                <a:tab pos="342900" algn="l"/>
                <a:tab pos="20574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软件产品线及软件体系结构：</a:t>
            </a:r>
            <a:r>
              <a:rPr lang="en-US" altLang="zh-CN" sz="2802" b="1" dirty="0">
                <a:solidFill>
                  <a:srgbClr val="FF0000"/>
                </a:solidFill>
                <a:latin typeface="Comic Sans MS" pitchFamily="18" charset="0"/>
                <a:cs typeface="Comic Sans MS" pitchFamily="18" charset="0"/>
              </a:rPr>
              <a:t>WICSA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,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SPLC</a:t>
            </a:r>
          </a:p>
          <a:p>
            <a:pPr>
              <a:lnSpc>
                <a:spcPts val="4000"/>
              </a:lnSpc>
              <a:tabLst>
                <a:tab pos="342900" algn="l"/>
                <a:tab pos="20574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软件维护与再工程：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ICSM,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WCRE,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CSMR</a:t>
            </a:r>
          </a:p>
          <a:p>
            <a:pPr>
              <a:lnSpc>
                <a:spcPts val="4000"/>
              </a:lnSpc>
              <a:tabLst>
                <a:tab pos="342900" algn="l"/>
                <a:tab pos="20574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面向方面的软件开发：</a:t>
            </a:r>
            <a:r>
              <a:rPr lang="en-US" altLang="zh-CN" sz="2802" b="1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AOSD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55800" y="292100"/>
            <a:ext cx="52578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2311400" y="6311900"/>
            <a:ext cx="3052118" cy="21505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300"/>
              </a:lnSpc>
              <a:tabLst/>
            </a:pP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8115300" y="6273800"/>
            <a:ext cx="4064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8/75</a:t>
            </a:r>
          </a:p>
        </p:txBody>
      </p:sp>
      <p:sp>
        <p:nvSpPr>
          <p:cNvPr id="42" name="TextBox 1"/>
          <p:cNvSpPr txBox="1"/>
          <p:nvPr/>
        </p:nvSpPr>
        <p:spPr>
          <a:xfrm>
            <a:off x="469900" y="368300"/>
            <a:ext cx="7696200" cy="56642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500"/>
              </a:lnSpc>
              <a:tabLst>
                <a:tab pos="457200" algn="l"/>
                <a:tab pos="736600" algn="l"/>
                <a:tab pos="1498600" algn="l"/>
              </a:tabLst>
            </a:pPr>
            <a:r>
              <a:rPr lang="en-US" altLang="zh-CN" dirty="0"/>
              <a:t>	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软件体系结构的作用</a:t>
            </a:r>
            <a:r>
              <a:rPr lang="en-US" altLang="zh-CN" sz="4002" b="1" dirty="0">
                <a:solidFill>
                  <a:srgbClr val="3D00EA"/>
                </a:solidFill>
                <a:latin typeface="Comic Sans MS" pitchFamily="18" charset="0"/>
                <a:cs typeface="Comic Sans MS" pitchFamily="18" charset="0"/>
              </a:rPr>
              <a:t>-2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800"/>
              </a:lnSpc>
              <a:tabLst>
                <a:tab pos="457200" algn="l"/>
                <a:tab pos="736600" algn="l"/>
                <a:tab pos="1498600" algn="l"/>
              </a:tabLst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系统演化</a:t>
            </a:r>
          </a:p>
          <a:p>
            <a:pPr>
              <a:lnSpc>
                <a:spcPts val="2800"/>
              </a:lnSpc>
              <a:tabLst>
                <a:tab pos="457200" algn="l"/>
                <a:tab pos="736600" algn="l"/>
                <a:tab pos="14986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更好的演化预测：对于系统设计的关键假设</a:t>
            </a:r>
          </a:p>
          <a:p>
            <a:pPr>
              <a:lnSpc>
                <a:spcPts val="2800"/>
              </a:lnSpc>
              <a:tabLst>
                <a:tab pos="457200" algn="l"/>
                <a:tab pos="736600" algn="l"/>
                <a:tab pos="14986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更好的可演化性：计算与交互逻辑相分离、可变性设计等</a:t>
            </a:r>
          </a:p>
          <a:p>
            <a:pPr>
              <a:lnSpc>
                <a:spcPts val="4300"/>
              </a:lnSpc>
              <a:tabLst>
                <a:tab pos="457200" algn="l"/>
                <a:tab pos="736600" algn="l"/>
                <a:tab pos="1498600" algn="l"/>
              </a:tabLst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分析和评估</a:t>
            </a:r>
          </a:p>
          <a:p>
            <a:pPr>
              <a:lnSpc>
                <a:spcPts val="2800"/>
              </a:lnSpc>
              <a:tabLst>
                <a:tab pos="457200" algn="l"/>
                <a:tab pos="736600" algn="l"/>
                <a:tab pos="14986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系统质量</a:t>
            </a:r>
            <a:r>
              <a:rPr lang="en-US" altLang="zh-CN" sz="19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性能、安全性、可扩展性等</a:t>
            </a:r>
            <a:r>
              <a:rPr lang="en-US" altLang="zh-CN" sz="19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的早期评估</a:t>
            </a:r>
          </a:p>
          <a:p>
            <a:pPr>
              <a:lnSpc>
                <a:spcPts val="2800"/>
              </a:lnSpc>
              <a:tabLst>
                <a:tab pos="457200" algn="l"/>
                <a:tab pos="736600" algn="l"/>
                <a:tab pos="14986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一致性分析：与特定风格约束或设计模板</a:t>
            </a:r>
            <a:r>
              <a:rPr lang="en-US" altLang="zh-CN" sz="19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(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如产品线参考体系结</a:t>
            </a:r>
          </a:p>
          <a:p>
            <a:pPr>
              <a:lnSpc>
                <a:spcPts val="2300"/>
              </a:lnSpc>
              <a:tabLst>
                <a:tab pos="457200" algn="l"/>
                <a:tab pos="736600" algn="l"/>
                <a:tab pos="1498600" algn="l"/>
              </a:tabLst>
            </a:pPr>
            <a:r>
              <a:rPr lang="en-US" altLang="zh-CN" dirty="0"/>
              <a:t>		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构</a:t>
            </a:r>
            <a:r>
              <a:rPr lang="en-US" altLang="zh-CN" sz="19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)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的一致性</a:t>
            </a:r>
          </a:p>
          <a:p>
            <a:pPr>
              <a:lnSpc>
                <a:spcPts val="4300"/>
              </a:lnSpc>
              <a:tabLst>
                <a:tab pos="457200" algn="l"/>
                <a:tab pos="736600" algn="l"/>
                <a:tab pos="1498600" algn="l"/>
              </a:tabLst>
            </a:pPr>
            <a:r>
              <a:rPr lang="en-US" altLang="zh-CN" sz="3000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3000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3000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项目管理</a:t>
            </a:r>
          </a:p>
          <a:p>
            <a:pPr>
              <a:lnSpc>
                <a:spcPts val="2800"/>
              </a:lnSpc>
              <a:tabLst>
                <a:tab pos="457200" algn="l"/>
                <a:tab pos="736600" algn="l"/>
                <a:tab pos="14986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更加结构化的开发任务分解和控制</a:t>
            </a:r>
          </a:p>
          <a:p>
            <a:pPr>
              <a:lnSpc>
                <a:spcPts val="2800"/>
              </a:lnSpc>
              <a:tabLst>
                <a:tab pos="457200" algn="l"/>
                <a:tab pos="736600" algn="l"/>
                <a:tab pos="14986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对开发进度、成本等做出更加准确的预测和控制</a:t>
            </a:r>
          </a:p>
          <a:p>
            <a:pPr>
              <a:lnSpc>
                <a:spcPts val="2800"/>
              </a:lnSpc>
              <a:tabLst>
                <a:tab pos="457200" algn="l"/>
                <a:tab pos="736600" algn="l"/>
                <a:tab pos="1498600" algn="l"/>
              </a:tabLst>
            </a:pPr>
            <a:r>
              <a:rPr lang="en-US" altLang="zh-CN" dirty="0"/>
              <a:t>	</a:t>
            </a:r>
            <a:r>
              <a:rPr lang="en-US" altLang="zh-CN" sz="1998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–</a:t>
            </a:r>
            <a:r>
              <a:rPr lang="en-US" altLang="zh-CN" sz="1998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altLang="zh-CN" sz="1998" dirty="0">
                <a:solidFill>
                  <a:srgbClr val="000000"/>
                </a:solidFill>
                <a:latin typeface="SimHei" pitchFamily="18" charset="0"/>
                <a:cs typeface="SimHei" pitchFamily="18" charset="0"/>
              </a:rPr>
              <a:t>对系统风险更清晰的认识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/>
          <p:nvPr/>
        </p:nvSpPr>
        <p:spPr>
          <a:xfrm>
            <a:off x="7719199" y="68453"/>
            <a:ext cx="1137666" cy="2030730"/>
          </a:xfrm>
          <a:custGeom>
            <a:avLst/>
            <a:gdLst>
              <a:gd name="connsiteX0" fmla="*/ 355092 w 1137666"/>
              <a:gd name="connsiteY0" fmla="*/ 12954 h 2030730"/>
              <a:gd name="connsiteX1" fmla="*/ 114300 w 1137666"/>
              <a:gd name="connsiteY1" fmla="*/ 0 h 2030730"/>
              <a:gd name="connsiteX2" fmla="*/ 0 w 1137666"/>
              <a:gd name="connsiteY2" fmla="*/ 76200 h 2030730"/>
              <a:gd name="connsiteX3" fmla="*/ 752856 w 1137666"/>
              <a:gd name="connsiteY3" fmla="*/ 1716024 h 2030730"/>
              <a:gd name="connsiteX4" fmla="*/ 940308 w 1137666"/>
              <a:gd name="connsiteY4" fmla="*/ 1858518 h 2030730"/>
              <a:gd name="connsiteX5" fmla="*/ 1095756 w 1137666"/>
              <a:gd name="connsiteY5" fmla="*/ 2030730 h 2030730"/>
              <a:gd name="connsiteX6" fmla="*/ 1137666 w 1137666"/>
              <a:gd name="connsiteY6" fmla="*/ 2026920 h 2030730"/>
              <a:gd name="connsiteX7" fmla="*/ 1078230 w 1137666"/>
              <a:gd name="connsiteY7" fmla="*/ 1796034 h 2030730"/>
              <a:gd name="connsiteX8" fmla="*/ 1092708 w 1137666"/>
              <a:gd name="connsiteY8" fmla="*/ 1657350 h 2030730"/>
              <a:gd name="connsiteX9" fmla="*/ 355092 w 1137666"/>
              <a:gd name="connsiteY9" fmla="*/ 12954 h 203073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7666" h="2030730">
                <a:moveTo>
                  <a:pt x="355092" y="12954"/>
                </a:moveTo>
                <a:lnTo>
                  <a:pt x="114300" y="0"/>
                </a:lnTo>
                <a:lnTo>
                  <a:pt x="0" y="76200"/>
                </a:lnTo>
                <a:lnTo>
                  <a:pt x="752856" y="1716024"/>
                </a:lnTo>
                <a:lnTo>
                  <a:pt x="940308" y="1858518"/>
                </a:lnTo>
                <a:lnTo>
                  <a:pt x="1095756" y="2030730"/>
                </a:lnTo>
                <a:lnTo>
                  <a:pt x="1137666" y="2026920"/>
                </a:lnTo>
                <a:lnTo>
                  <a:pt x="1078230" y="1796034"/>
                </a:lnTo>
                <a:lnTo>
                  <a:pt x="1092708" y="1657350"/>
                </a:lnTo>
                <a:lnTo>
                  <a:pt x="355092" y="12954"/>
                </a:lnTo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Freeform 3"/>
          <p:cNvSpPr/>
          <p:nvPr/>
        </p:nvSpPr>
        <p:spPr>
          <a:xfrm>
            <a:off x="7814437" y="110363"/>
            <a:ext cx="1130046" cy="2042922"/>
          </a:xfrm>
          <a:custGeom>
            <a:avLst/>
            <a:gdLst>
              <a:gd name="connsiteX0" fmla="*/ 0 w 1130046"/>
              <a:gd name="connsiteY0" fmla="*/ 61722 h 2042922"/>
              <a:gd name="connsiteX1" fmla="*/ 757428 w 1130046"/>
              <a:gd name="connsiteY1" fmla="*/ 1720596 h 2042922"/>
              <a:gd name="connsiteX2" fmla="*/ 923543 w 1130046"/>
              <a:gd name="connsiteY2" fmla="*/ 1845564 h 2042922"/>
              <a:gd name="connsiteX3" fmla="*/ 1086612 w 1130046"/>
              <a:gd name="connsiteY3" fmla="*/ 2035301 h 2042922"/>
              <a:gd name="connsiteX4" fmla="*/ 1130045 w 1130046"/>
              <a:gd name="connsiteY4" fmla="*/ 2042922 h 2042922"/>
              <a:gd name="connsiteX5" fmla="*/ 1061466 w 1130046"/>
              <a:gd name="connsiteY5" fmla="*/ 1804416 h 2042922"/>
              <a:gd name="connsiteX6" fmla="*/ 1084326 w 1130046"/>
              <a:gd name="connsiteY6" fmla="*/ 1650492 h 2042922"/>
              <a:gd name="connsiteX7" fmla="*/ 342900 w 1130046"/>
              <a:gd name="connsiteY7" fmla="*/ 10668 h 2042922"/>
              <a:gd name="connsiteX8" fmla="*/ 115061 w 1130046"/>
              <a:gd name="connsiteY8" fmla="*/ 0 h 2042922"/>
              <a:gd name="connsiteX9" fmla="*/ 0 w 1130046"/>
              <a:gd name="connsiteY9" fmla="*/ 61722 h 2042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130046" h="2042922">
                <a:moveTo>
                  <a:pt x="0" y="61722"/>
                </a:moveTo>
                <a:lnTo>
                  <a:pt x="757428" y="1720596"/>
                </a:lnTo>
                <a:lnTo>
                  <a:pt x="923543" y="1845564"/>
                </a:lnTo>
                <a:lnTo>
                  <a:pt x="1086612" y="2035301"/>
                </a:lnTo>
                <a:lnTo>
                  <a:pt x="1130045" y="2042922"/>
                </a:lnTo>
                <a:lnTo>
                  <a:pt x="1061466" y="1804416"/>
                </a:lnTo>
                <a:lnTo>
                  <a:pt x="1084326" y="1650492"/>
                </a:lnTo>
                <a:lnTo>
                  <a:pt x="342900" y="10668"/>
                </a:lnTo>
                <a:lnTo>
                  <a:pt x="115061" y="0"/>
                </a:lnTo>
                <a:lnTo>
                  <a:pt x="0" y="61722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Freeform 3"/>
          <p:cNvSpPr/>
          <p:nvPr/>
        </p:nvSpPr>
        <p:spPr>
          <a:xfrm>
            <a:off x="7867027" y="229996"/>
            <a:ext cx="972312" cy="1530096"/>
          </a:xfrm>
          <a:custGeom>
            <a:avLst/>
            <a:gdLst>
              <a:gd name="connsiteX0" fmla="*/ 662940 w 972312"/>
              <a:gd name="connsiteY0" fmla="*/ 1530096 h 1530096"/>
              <a:gd name="connsiteX1" fmla="*/ 797814 w 972312"/>
              <a:gd name="connsiteY1" fmla="*/ 1415034 h 1530096"/>
              <a:gd name="connsiteX2" fmla="*/ 972312 w 972312"/>
              <a:gd name="connsiteY2" fmla="*/ 1394460 h 1530096"/>
              <a:gd name="connsiteX3" fmla="*/ 340614 w 972312"/>
              <a:gd name="connsiteY3" fmla="*/ 0 h 1530096"/>
              <a:gd name="connsiteX4" fmla="*/ 89916 w 972312"/>
              <a:gd name="connsiteY4" fmla="*/ 32766 h 1530096"/>
              <a:gd name="connsiteX5" fmla="*/ 0 w 972312"/>
              <a:gd name="connsiteY5" fmla="*/ 75438 h 1530096"/>
              <a:gd name="connsiteX6" fmla="*/ 662940 w 972312"/>
              <a:gd name="connsiteY6" fmla="*/ 1530096 h 153009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972312" h="1530096">
                <a:moveTo>
                  <a:pt x="662940" y="1530096"/>
                </a:moveTo>
                <a:lnTo>
                  <a:pt x="797814" y="1415034"/>
                </a:lnTo>
                <a:lnTo>
                  <a:pt x="972312" y="1394460"/>
                </a:lnTo>
                <a:lnTo>
                  <a:pt x="340614" y="0"/>
                </a:lnTo>
                <a:lnTo>
                  <a:pt x="89916" y="32766"/>
                </a:lnTo>
                <a:lnTo>
                  <a:pt x="0" y="75438"/>
                </a:lnTo>
                <a:lnTo>
                  <a:pt x="662940" y="1530096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Freeform 3"/>
          <p:cNvSpPr/>
          <p:nvPr/>
        </p:nvSpPr>
        <p:spPr>
          <a:xfrm>
            <a:off x="38239" y="5563235"/>
            <a:ext cx="1728978" cy="1030224"/>
          </a:xfrm>
          <a:custGeom>
            <a:avLst/>
            <a:gdLst>
              <a:gd name="connsiteX0" fmla="*/ 1260348 w 1728978"/>
              <a:gd name="connsiteY0" fmla="*/ 999744 h 1030224"/>
              <a:gd name="connsiteX1" fmla="*/ 1127760 w 1728978"/>
              <a:gd name="connsiteY1" fmla="*/ 877823 h 1030224"/>
              <a:gd name="connsiteX2" fmla="*/ 1057656 w 1728978"/>
              <a:gd name="connsiteY2" fmla="*/ 377951 h 1030224"/>
              <a:gd name="connsiteX3" fmla="*/ 1699260 w 1728978"/>
              <a:gd name="connsiteY3" fmla="*/ 261365 h 1030224"/>
              <a:gd name="connsiteX4" fmla="*/ 1728978 w 1728978"/>
              <a:gd name="connsiteY4" fmla="*/ 160781 h 1030224"/>
              <a:gd name="connsiteX5" fmla="*/ 1667256 w 1728978"/>
              <a:gd name="connsiteY5" fmla="*/ 79247 h 1030224"/>
              <a:gd name="connsiteX6" fmla="*/ 1013459 w 1728978"/>
              <a:gd name="connsiteY6" fmla="*/ 166877 h 1030224"/>
              <a:gd name="connsiteX7" fmla="*/ 968501 w 1728978"/>
              <a:gd name="connsiteY7" fmla="*/ 25145 h 1030224"/>
              <a:gd name="connsiteX8" fmla="*/ 861822 w 1728978"/>
              <a:gd name="connsiteY8" fmla="*/ 0 h 1030224"/>
              <a:gd name="connsiteX9" fmla="*/ 761238 w 1728978"/>
              <a:gd name="connsiteY9" fmla="*/ 22097 h 1030224"/>
              <a:gd name="connsiteX10" fmla="*/ 705612 w 1728978"/>
              <a:gd name="connsiteY10" fmla="*/ 83819 h 1030224"/>
              <a:gd name="connsiteX11" fmla="*/ 744474 w 1728978"/>
              <a:gd name="connsiteY11" fmla="*/ 225551 h 1030224"/>
              <a:gd name="connsiteX12" fmla="*/ 524256 w 1728978"/>
              <a:gd name="connsiteY12" fmla="*/ 349757 h 1030224"/>
              <a:gd name="connsiteX13" fmla="*/ 781050 w 1728978"/>
              <a:gd name="connsiteY13" fmla="*/ 374903 h 1030224"/>
              <a:gd name="connsiteX14" fmla="*/ 883158 w 1728978"/>
              <a:gd name="connsiteY14" fmla="*/ 705612 h 1030224"/>
              <a:gd name="connsiteX15" fmla="*/ 112014 w 1728978"/>
              <a:gd name="connsiteY15" fmla="*/ 371856 h 1030224"/>
              <a:gd name="connsiteX16" fmla="*/ 36576 w 1728978"/>
              <a:gd name="connsiteY16" fmla="*/ 403859 h 1030224"/>
              <a:gd name="connsiteX17" fmla="*/ 0 w 1728978"/>
              <a:gd name="connsiteY17" fmla="*/ 504444 h 1030224"/>
              <a:gd name="connsiteX18" fmla="*/ 44196 w 1728978"/>
              <a:gd name="connsiteY18" fmla="*/ 617981 h 1030224"/>
              <a:gd name="connsiteX19" fmla="*/ 904494 w 1728978"/>
              <a:gd name="connsiteY19" fmla="*/ 1021841 h 1030224"/>
              <a:gd name="connsiteX20" fmla="*/ 1094994 w 1728978"/>
              <a:gd name="connsiteY20" fmla="*/ 996696 h 1030224"/>
              <a:gd name="connsiteX21" fmla="*/ 1247394 w 1728978"/>
              <a:gd name="connsiteY21" fmla="*/ 1030223 h 1030224"/>
              <a:gd name="connsiteX22" fmla="*/ 1260348 w 1728978"/>
              <a:gd name="connsiteY22" fmla="*/ 999744 h 10302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</a:cxnLst>
            <a:rect l="l" t="t" r="r" b="b"/>
            <a:pathLst>
              <a:path w="1728978" h="1030224">
                <a:moveTo>
                  <a:pt x="1260348" y="999744"/>
                </a:moveTo>
                <a:lnTo>
                  <a:pt x="1127760" y="877823"/>
                </a:lnTo>
                <a:lnTo>
                  <a:pt x="1057656" y="377951"/>
                </a:lnTo>
                <a:lnTo>
                  <a:pt x="1699260" y="261365"/>
                </a:lnTo>
                <a:lnTo>
                  <a:pt x="1728978" y="160781"/>
                </a:lnTo>
                <a:lnTo>
                  <a:pt x="1667256" y="79247"/>
                </a:lnTo>
                <a:lnTo>
                  <a:pt x="1013459" y="166877"/>
                </a:lnTo>
                <a:lnTo>
                  <a:pt x="968501" y="25145"/>
                </a:lnTo>
                <a:lnTo>
                  <a:pt x="861822" y="0"/>
                </a:lnTo>
                <a:lnTo>
                  <a:pt x="761238" y="22097"/>
                </a:lnTo>
                <a:lnTo>
                  <a:pt x="705612" y="83819"/>
                </a:lnTo>
                <a:lnTo>
                  <a:pt x="744474" y="225551"/>
                </a:lnTo>
                <a:lnTo>
                  <a:pt x="524256" y="349757"/>
                </a:lnTo>
                <a:lnTo>
                  <a:pt x="781050" y="374903"/>
                </a:lnTo>
                <a:lnTo>
                  <a:pt x="883158" y="705612"/>
                </a:lnTo>
                <a:lnTo>
                  <a:pt x="112014" y="371856"/>
                </a:lnTo>
                <a:lnTo>
                  <a:pt x="36576" y="403859"/>
                </a:lnTo>
                <a:lnTo>
                  <a:pt x="0" y="504444"/>
                </a:lnTo>
                <a:lnTo>
                  <a:pt x="44196" y="617981"/>
                </a:lnTo>
                <a:lnTo>
                  <a:pt x="904494" y="1021841"/>
                </a:lnTo>
                <a:lnTo>
                  <a:pt x="1094994" y="996696"/>
                </a:lnTo>
                <a:lnTo>
                  <a:pt x="1247394" y="1030223"/>
                </a:lnTo>
                <a:lnTo>
                  <a:pt x="1260348" y="999744"/>
                </a:lnTo>
              </a:path>
            </a:pathLst>
          </a:custGeom>
          <a:solidFill>
            <a:srgbClr val="F9F9F9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Freeform 3"/>
          <p:cNvSpPr/>
          <p:nvPr/>
        </p:nvSpPr>
        <p:spPr>
          <a:xfrm>
            <a:off x="1623199" y="5685155"/>
            <a:ext cx="112776" cy="204978"/>
          </a:xfrm>
          <a:custGeom>
            <a:avLst/>
            <a:gdLst>
              <a:gd name="connsiteX0" fmla="*/ 0 w 112776"/>
              <a:gd name="connsiteY0" fmla="*/ 5334 h 204978"/>
              <a:gd name="connsiteX1" fmla="*/ 94488 w 112776"/>
              <a:gd name="connsiteY1" fmla="*/ 0 h 204978"/>
              <a:gd name="connsiteX2" fmla="*/ 112776 w 112776"/>
              <a:gd name="connsiteY2" fmla="*/ 185165 h 204978"/>
              <a:gd name="connsiteX3" fmla="*/ 6095 w 112776"/>
              <a:gd name="connsiteY3" fmla="*/ 204977 h 204978"/>
              <a:gd name="connsiteX4" fmla="*/ 0 w 112776"/>
              <a:gd name="connsiteY4" fmla="*/ 5334 h 20497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12776" h="204978">
                <a:moveTo>
                  <a:pt x="0" y="5334"/>
                </a:moveTo>
                <a:lnTo>
                  <a:pt x="94488" y="0"/>
                </a:lnTo>
                <a:lnTo>
                  <a:pt x="112776" y="185165"/>
                </a:lnTo>
                <a:lnTo>
                  <a:pt x="6095" y="204977"/>
                </a:lnTo>
                <a:lnTo>
                  <a:pt x="0" y="5334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Freeform 3"/>
          <p:cNvSpPr/>
          <p:nvPr/>
        </p:nvSpPr>
        <p:spPr>
          <a:xfrm>
            <a:off x="32143" y="5989955"/>
            <a:ext cx="1257300" cy="650747"/>
          </a:xfrm>
          <a:custGeom>
            <a:avLst/>
            <a:gdLst>
              <a:gd name="connsiteX0" fmla="*/ 108966 w 1257300"/>
              <a:gd name="connsiteY0" fmla="*/ 0 h 650747"/>
              <a:gd name="connsiteX1" fmla="*/ 1055370 w 1257300"/>
              <a:gd name="connsiteY1" fmla="*/ 411479 h 650747"/>
              <a:gd name="connsiteX2" fmla="*/ 1132332 w 1257300"/>
              <a:gd name="connsiteY2" fmla="*/ 505967 h 650747"/>
              <a:gd name="connsiteX3" fmla="*/ 1257300 w 1257300"/>
              <a:gd name="connsiteY3" fmla="*/ 627887 h 650747"/>
              <a:gd name="connsiteX4" fmla="*/ 1240536 w 1257300"/>
              <a:gd name="connsiteY4" fmla="*/ 650748 h 650747"/>
              <a:gd name="connsiteX5" fmla="*/ 1070610 w 1257300"/>
              <a:gd name="connsiteY5" fmla="*/ 624077 h 650747"/>
              <a:gd name="connsiteX6" fmla="*/ 907542 w 1257300"/>
              <a:gd name="connsiteY6" fmla="*/ 643127 h 650747"/>
              <a:gd name="connsiteX7" fmla="*/ 33528 w 1257300"/>
              <a:gd name="connsiteY7" fmla="*/ 236220 h 650747"/>
              <a:gd name="connsiteX8" fmla="*/ 0 w 1257300"/>
              <a:gd name="connsiteY8" fmla="*/ 118871 h 650747"/>
              <a:gd name="connsiteX9" fmla="*/ 36576 w 1257300"/>
              <a:gd name="connsiteY9" fmla="*/ 25146 h 650747"/>
              <a:gd name="connsiteX10" fmla="*/ 108966 w 1257300"/>
              <a:gd name="connsiteY10" fmla="*/ 0 h 65074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</a:cxnLst>
            <a:rect l="l" t="t" r="r" b="b"/>
            <a:pathLst>
              <a:path w="1257300" h="650747">
                <a:moveTo>
                  <a:pt x="108966" y="0"/>
                </a:moveTo>
                <a:lnTo>
                  <a:pt x="1055370" y="411479"/>
                </a:lnTo>
                <a:lnTo>
                  <a:pt x="1132332" y="505967"/>
                </a:lnTo>
                <a:lnTo>
                  <a:pt x="1257300" y="627887"/>
                </a:lnTo>
                <a:lnTo>
                  <a:pt x="1240536" y="650748"/>
                </a:lnTo>
                <a:lnTo>
                  <a:pt x="1070610" y="624077"/>
                </a:lnTo>
                <a:lnTo>
                  <a:pt x="907542" y="643127"/>
                </a:lnTo>
                <a:lnTo>
                  <a:pt x="33528" y="236220"/>
                </a:lnTo>
                <a:lnTo>
                  <a:pt x="0" y="118871"/>
                </a:lnTo>
                <a:lnTo>
                  <a:pt x="36576" y="25146"/>
                </a:lnTo>
                <a:lnTo>
                  <a:pt x="108966" y="0"/>
                </a:lnTo>
              </a:path>
            </a:pathLst>
          </a:custGeom>
          <a:solidFill>
            <a:srgbClr val="FF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Freeform 3"/>
          <p:cNvSpPr/>
          <p:nvPr/>
        </p:nvSpPr>
        <p:spPr>
          <a:xfrm>
            <a:off x="205117" y="6044057"/>
            <a:ext cx="833628" cy="593598"/>
          </a:xfrm>
          <a:custGeom>
            <a:avLst/>
            <a:gdLst>
              <a:gd name="connsiteX0" fmla="*/ 0 w 833628"/>
              <a:gd name="connsiteY0" fmla="*/ 258317 h 593598"/>
              <a:gd name="connsiteX1" fmla="*/ 733044 w 833628"/>
              <a:gd name="connsiteY1" fmla="*/ 593598 h 593598"/>
              <a:gd name="connsiteX2" fmla="*/ 745998 w 833628"/>
              <a:gd name="connsiteY2" fmla="*/ 424433 h 593598"/>
              <a:gd name="connsiteX3" fmla="*/ 833628 w 833628"/>
              <a:gd name="connsiteY3" fmla="*/ 335279 h 593598"/>
              <a:gd name="connsiteX4" fmla="*/ 62484 w 833628"/>
              <a:gd name="connsiteY4" fmla="*/ 0 h 593598"/>
              <a:gd name="connsiteX5" fmla="*/ 0 w 833628"/>
              <a:gd name="connsiteY5" fmla="*/ 100583 h 593598"/>
              <a:gd name="connsiteX6" fmla="*/ 0 w 833628"/>
              <a:gd name="connsiteY6" fmla="*/ 258317 h 5935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833628" h="593598">
                <a:moveTo>
                  <a:pt x="0" y="258317"/>
                </a:moveTo>
                <a:lnTo>
                  <a:pt x="733044" y="593598"/>
                </a:lnTo>
                <a:lnTo>
                  <a:pt x="745998" y="424433"/>
                </a:lnTo>
                <a:lnTo>
                  <a:pt x="833628" y="335279"/>
                </a:lnTo>
                <a:lnTo>
                  <a:pt x="62484" y="0"/>
                </a:lnTo>
                <a:lnTo>
                  <a:pt x="0" y="100583"/>
                </a:lnTo>
                <a:lnTo>
                  <a:pt x="0" y="258317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Freeform 3"/>
          <p:cNvSpPr/>
          <p:nvPr/>
        </p:nvSpPr>
        <p:spPr>
          <a:xfrm>
            <a:off x="770521" y="5605907"/>
            <a:ext cx="214122" cy="192023"/>
          </a:xfrm>
          <a:custGeom>
            <a:avLst/>
            <a:gdLst>
              <a:gd name="connsiteX0" fmla="*/ 0 w 214122"/>
              <a:gd name="connsiteY0" fmla="*/ 22097 h 192023"/>
              <a:gd name="connsiteX1" fmla="*/ 125730 w 214122"/>
              <a:gd name="connsiteY1" fmla="*/ 0 h 192023"/>
              <a:gd name="connsiteX2" fmla="*/ 197358 w 214122"/>
              <a:gd name="connsiteY2" fmla="*/ 28194 h 192023"/>
              <a:gd name="connsiteX3" fmla="*/ 214122 w 214122"/>
              <a:gd name="connsiteY3" fmla="*/ 110489 h 192023"/>
              <a:gd name="connsiteX4" fmla="*/ 128777 w 214122"/>
              <a:gd name="connsiteY4" fmla="*/ 116585 h 192023"/>
              <a:gd name="connsiteX5" fmla="*/ 25145 w 214122"/>
              <a:gd name="connsiteY5" fmla="*/ 192023 h 192023"/>
              <a:gd name="connsiteX6" fmla="*/ 0 w 214122"/>
              <a:gd name="connsiteY6" fmla="*/ 22097 h 1920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214122" h="192023">
                <a:moveTo>
                  <a:pt x="0" y="22097"/>
                </a:moveTo>
                <a:lnTo>
                  <a:pt x="125730" y="0"/>
                </a:lnTo>
                <a:lnTo>
                  <a:pt x="197358" y="28194"/>
                </a:lnTo>
                <a:lnTo>
                  <a:pt x="214122" y="110489"/>
                </a:lnTo>
                <a:lnTo>
                  <a:pt x="128777" y="116585"/>
                </a:lnTo>
                <a:lnTo>
                  <a:pt x="25145" y="192023"/>
                </a:lnTo>
                <a:lnTo>
                  <a:pt x="0" y="22097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Freeform 3"/>
          <p:cNvSpPr/>
          <p:nvPr/>
        </p:nvSpPr>
        <p:spPr>
          <a:xfrm>
            <a:off x="1018171" y="6607175"/>
            <a:ext cx="120396" cy="178307"/>
          </a:xfrm>
          <a:custGeom>
            <a:avLst/>
            <a:gdLst>
              <a:gd name="connsiteX0" fmla="*/ 120396 w 120396"/>
              <a:gd name="connsiteY0" fmla="*/ 3809 h 178307"/>
              <a:gd name="connsiteX1" fmla="*/ 120396 w 120396"/>
              <a:gd name="connsiteY1" fmla="*/ 178307 h 178307"/>
              <a:gd name="connsiteX2" fmla="*/ 0 w 120396"/>
              <a:gd name="connsiteY2" fmla="*/ 6857 h 178307"/>
              <a:gd name="connsiteX3" fmla="*/ 57150 w 120396"/>
              <a:gd name="connsiteY3" fmla="*/ 0 h 178307"/>
              <a:gd name="connsiteX4" fmla="*/ 120396 w 120396"/>
              <a:gd name="connsiteY4" fmla="*/ 3809 h 17830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20396" h="178307">
                <a:moveTo>
                  <a:pt x="120396" y="3809"/>
                </a:moveTo>
                <a:lnTo>
                  <a:pt x="120396" y="178307"/>
                </a:lnTo>
                <a:lnTo>
                  <a:pt x="0" y="6857"/>
                </a:lnTo>
                <a:lnTo>
                  <a:pt x="57150" y="0"/>
                </a:lnTo>
                <a:lnTo>
                  <a:pt x="120396" y="3809"/>
                </a:lnTo>
              </a:path>
            </a:pathLst>
          </a:custGeom>
          <a:solidFill>
            <a:srgbClr val="00B2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Freeform 3"/>
          <p:cNvSpPr/>
          <p:nvPr/>
        </p:nvSpPr>
        <p:spPr>
          <a:xfrm>
            <a:off x="800239" y="5724779"/>
            <a:ext cx="307086" cy="608076"/>
          </a:xfrm>
          <a:custGeom>
            <a:avLst/>
            <a:gdLst>
              <a:gd name="connsiteX0" fmla="*/ 0 w 307086"/>
              <a:gd name="connsiteY0" fmla="*/ 64008 h 608076"/>
              <a:gd name="connsiteX1" fmla="*/ 69341 w 307086"/>
              <a:gd name="connsiteY1" fmla="*/ 0 h 608076"/>
              <a:gd name="connsiteX2" fmla="*/ 184403 w 307086"/>
              <a:gd name="connsiteY2" fmla="*/ 4572 h 608076"/>
              <a:gd name="connsiteX3" fmla="*/ 307086 w 307086"/>
              <a:gd name="connsiteY3" fmla="*/ 608076 h 608076"/>
              <a:gd name="connsiteX4" fmla="*/ 221741 w 307086"/>
              <a:gd name="connsiteY4" fmla="*/ 573023 h 608076"/>
              <a:gd name="connsiteX5" fmla="*/ 121158 w 307086"/>
              <a:gd name="connsiteY5" fmla="*/ 538734 h 608076"/>
              <a:gd name="connsiteX6" fmla="*/ 0 w 307086"/>
              <a:gd name="connsiteY6" fmla="*/ 64008 h 6080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7086" h="608076">
                <a:moveTo>
                  <a:pt x="0" y="64008"/>
                </a:moveTo>
                <a:lnTo>
                  <a:pt x="69341" y="0"/>
                </a:lnTo>
                <a:lnTo>
                  <a:pt x="184403" y="4572"/>
                </a:lnTo>
                <a:lnTo>
                  <a:pt x="307086" y="608076"/>
                </a:lnTo>
                <a:lnTo>
                  <a:pt x="221741" y="573023"/>
                </a:lnTo>
                <a:lnTo>
                  <a:pt x="121158" y="538734"/>
                </a:lnTo>
                <a:lnTo>
                  <a:pt x="0" y="64008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Freeform 3"/>
          <p:cNvSpPr/>
          <p:nvPr/>
        </p:nvSpPr>
        <p:spPr>
          <a:xfrm>
            <a:off x="1060843" y="5698109"/>
            <a:ext cx="577596" cy="275843"/>
          </a:xfrm>
          <a:custGeom>
            <a:avLst/>
            <a:gdLst>
              <a:gd name="connsiteX0" fmla="*/ 549402 w 577596"/>
              <a:gd name="connsiteY0" fmla="*/ 0 h 275843"/>
              <a:gd name="connsiteX1" fmla="*/ 0 w 577596"/>
              <a:gd name="connsiteY1" fmla="*/ 83819 h 275843"/>
              <a:gd name="connsiteX2" fmla="*/ 22098 w 577596"/>
              <a:gd name="connsiteY2" fmla="*/ 275843 h 275843"/>
              <a:gd name="connsiteX3" fmla="*/ 567690 w 577596"/>
              <a:gd name="connsiteY3" fmla="*/ 188213 h 275843"/>
              <a:gd name="connsiteX4" fmla="*/ 577596 w 577596"/>
              <a:gd name="connsiteY4" fmla="*/ 33527 h 275843"/>
              <a:gd name="connsiteX5" fmla="*/ 549402 w 577596"/>
              <a:gd name="connsiteY5" fmla="*/ 0 h 27584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</a:cxnLst>
            <a:rect l="l" t="t" r="r" b="b"/>
            <a:pathLst>
              <a:path w="577596" h="275843">
                <a:moveTo>
                  <a:pt x="549402" y="0"/>
                </a:moveTo>
                <a:lnTo>
                  <a:pt x="0" y="83819"/>
                </a:lnTo>
                <a:lnTo>
                  <a:pt x="22098" y="275843"/>
                </a:lnTo>
                <a:lnTo>
                  <a:pt x="567690" y="188213"/>
                </a:lnTo>
                <a:lnTo>
                  <a:pt x="577596" y="33527"/>
                </a:lnTo>
                <a:lnTo>
                  <a:pt x="549402" y="0"/>
                </a:lnTo>
              </a:path>
            </a:pathLst>
          </a:custGeom>
          <a:solidFill>
            <a:srgbClr val="FFB8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Freeform 3"/>
          <p:cNvSpPr/>
          <p:nvPr/>
        </p:nvSpPr>
        <p:spPr>
          <a:xfrm>
            <a:off x="551065" y="5861177"/>
            <a:ext cx="247650" cy="106679"/>
          </a:xfrm>
          <a:custGeom>
            <a:avLst/>
            <a:gdLst>
              <a:gd name="connsiteX0" fmla="*/ 216408 w 247650"/>
              <a:gd name="connsiteY0" fmla="*/ 0 h 106679"/>
              <a:gd name="connsiteX1" fmla="*/ 0 w 247650"/>
              <a:gd name="connsiteY1" fmla="*/ 61721 h 106679"/>
              <a:gd name="connsiteX2" fmla="*/ 247650 w 247650"/>
              <a:gd name="connsiteY2" fmla="*/ 106679 h 106679"/>
              <a:gd name="connsiteX3" fmla="*/ 216408 w 247650"/>
              <a:gd name="connsiteY3" fmla="*/ 0 h 106679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</a:cxnLst>
            <a:rect l="l" t="t" r="r" b="b"/>
            <a:pathLst>
              <a:path w="247650" h="106679">
                <a:moveTo>
                  <a:pt x="216408" y="0"/>
                </a:moveTo>
                <a:lnTo>
                  <a:pt x="0" y="61721"/>
                </a:lnTo>
                <a:lnTo>
                  <a:pt x="247650" y="106679"/>
                </a:lnTo>
                <a:lnTo>
                  <a:pt x="216408" y="0"/>
                </a:lnTo>
              </a:path>
            </a:pathLst>
          </a:custGeom>
          <a:solidFill>
            <a:srgbClr val="FFEF66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Freeform 3"/>
          <p:cNvSpPr/>
          <p:nvPr/>
        </p:nvSpPr>
        <p:spPr>
          <a:xfrm>
            <a:off x="792619" y="5692775"/>
            <a:ext cx="249174" cy="138684"/>
          </a:xfrm>
          <a:custGeom>
            <a:avLst/>
            <a:gdLst>
              <a:gd name="connsiteX0" fmla="*/ 0 w 249174"/>
              <a:gd name="connsiteY0" fmla="*/ 84582 h 138684"/>
              <a:gd name="connsiteX1" fmla="*/ 90677 w 249174"/>
              <a:gd name="connsiteY1" fmla="*/ 8382 h 138684"/>
              <a:gd name="connsiteX2" fmla="*/ 169925 w 249174"/>
              <a:gd name="connsiteY2" fmla="*/ 0 h 138684"/>
              <a:gd name="connsiteX3" fmla="*/ 232410 w 249174"/>
              <a:gd name="connsiteY3" fmla="*/ 21335 h 138684"/>
              <a:gd name="connsiteX4" fmla="*/ 249174 w 249174"/>
              <a:gd name="connsiteY4" fmla="*/ 72390 h 138684"/>
              <a:gd name="connsiteX5" fmla="*/ 133350 w 249174"/>
              <a:gd name="connsiteY5" fmla="*/ 53340 h 138684"/>
              <a:gd name="connsiteX6" fmla="*/ 58674 w 249174"/>
              <a:gd name="connsiteY6" fmla="*/ 80010 h 138684"/>
              <a:gd name="connsiteX7" fmla="*/ 10668 w 249174"/>
              <a:gd name="connsiteY7" fmla="*/ 138684 h 138684"/>
              <a:gd name="connsiteX8" fmla="*/ 0 w 249174"/>
              <a:gd name="connsiteY8" fmla="*/ 84582 h 13868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249174" h="138684">
                <a:moveTo>
                  <a:pt x="0" y="84582"/>
                </a:moveTo>
                <a:lnTo>
                  <a:pt x="90677" y="8382"/>
                </a:lnTo>
                <a:lnTo>
                  <a:pt x="169925" y="0"/>
                </a:lnTo>
                <a:lnTo>
                  <a:pt x="232410" y="21335"/>
                </a:lnTo>
                <a:lnTo>
                  <a:pt x="249174" y="72390"/>
                </a:lnTo>
                <a:lnTo>
                  <a:pt x="133350" y="53340"/>
                </a:lnTo>
                <a:lnTo>
                  <a:pt x="58674" y="80010"/>
                </a:lnTo>
                <a:lnTo>
                  <a:pt x="10668" y="138684"/>
                </a:lnTo>
                <a:lnTo>
                  <a:pt x="0" y="8458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3"/>
          <p:cNvSpPr/>
          <p:nvPr/>
        </p:nvSpPr>
        <p:spPr>
          <a:xfrm>
            <a:off x="1009789" y="6566027"/>
            <a:ext cx="182880" cy="211073"/>
          </a:xfrm>
          <a:custGeom>
            <a:avLst/>
            <a:gdLst>
              <a:gd name="connsiteX0" fmla="*/ 0 w 182880"/>
              <a:gd name="connsiteY0" fmla="*/ 32004 h 211073"/>
              <a:gd name="connsiteX1" fmla="*/ 127253 w 182880"/>
              <a:gd name="connsiteY1" fmla="*/ 211073 h 211073"/>
              <a:gd name="connsiteX2" fmla="*/ 182880 w 182880"/>
              <a:gd name="connsiteY2" fmla="*/ 199643 h 211073"/>
              <a:gd name="connsiteX3" fmla="*/ 177546 w 182880"/>
              <a:gd name="connsiteY3" fmla="*/ 13716 h 211073"/>
              <a:gd name="connsiteX4" fmla="*/ 131825 w 182880"/>
              <a:gd name="connsiteY4" fmla="*/ 0 h 211073"/>
              <a:gd name="connsiteX5" fmla="*/ 142494 w 182880"/>
              <a:gd name="connsiteY5" fmla="*/ 156209 h 211073"/>
              <a:gd name="connsiteX6" fmla="*/ 56388 w 182880"/>
              <a:gd name="connsiteY6" fmla="*/ 3047 h 211073"/>
              <a:gd name="connsiteX7" fmla="*/ 0 w 182880"/>
              <a:gd name="connsiteY7" fmla="*/ 32004 h 21107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82880" h="211073">
                <a:moveTo>
                  <a:pt x="0" y="32004"/>
                </a:moveTo>
                <a:lnTo>
                  <a:pt x="127253" y="211073"/>
                </a:lnTo>
                <a:lnTo>
                  <a:pt x="182880" y="199643"/>
                </a:lnTo>
                <a:lnTo>
                  <a:pt x="177546" y="13716"/>
                </a:lnTo>
                <a:lnTo>
                  <a:pt x="131825" y="0"/>
                </a:lnTo>
                <a:lnTo>
                  <a:pt x="142494" y="156209"/>
                </a:lnTo>
                <a:lnTo>
                  <a:pt x="56388" y="3047"/>
                </a:lnTo>
                <a:lnTo>
                  <a:pt x="0" y="3200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Freeform 3"/>
          <p:cNvSpPr/>
          <p:nvPr/>
        </p:nvSpPr>
        <p:spPr>
          <a:xfrm>
            <a:off x="1594243" y="5653151"/>
            <a:ext cx="68580" cy="185928"/>
          </a:xfrm>
          <a:custGeom>
            <a:avLst/>
            <a:gdLst>
              <a:gd name="connsiteX0" fmla="*/ 0 w 68580"/>
              <a:gd name="connsiteY0" fmla="*/ 15240 h 185928"/>
              <a:gd name="connsiteX1" fmla="*/ 28194 w 68580"/>
              <a:gd name="connsiteY1" fmla="*/ 73914 h 185928"/>
              <a:gd name="connsiteX2" fmla="*/ 34289 w 68580"/>
              <a:gd name="connsiteY2" fmla="*/ 122682 h 185928"/>
              <a:gd name="connsiteX3" fmla="*/ 21336 w 68580"/>
              <a:gd name="connsiteY3" fmla="*/ 185927 h 185928"/>
              <a:gd name="connsiteX4" fmla="*/ 63245 w 68580"/>
              <a:gd name="connsiteY4" fmla="*/ 174497 h 185928"/>
              <a:gd name="connsiteX5" fmla="*/ 68579 w 68580"/>
              <a:gd name="connsiteY5" fmla="*/ 92202 h 185928"/>
              <a:gd name="connsiteX6" fmla="*/ 36576 w 68580"/>
              <a:gd name="connsiteY6" fmla="*/ 0 h 185928"/>
              <a:gd name="connsiteX7" fmla="*/ 0 w 68580"/>
              <a:gd name="connsiteY7" fmla="*/ 15240 h 1859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68580" h="185928">
                <a:moveTo>
                  <a:pt x="0" y="15240"/>
                </a:moveTo>
                <a:lnTo>
                  <a:pt x="28194" y="73914"/>
                </a:lnTo>
                <a:lnTo>
                  <a:pt x="34289" y="122682"/>
                </a:lnTo>
                <a:lnTo>
                  <a:pt x="21336" y="185927"/>
                </a:lnTo>
                <a:lnTo>
                  <a:pt x="63245" y="174497"/>
                </a:lnTo>
                <a:lnTo>
                  <a:pt x="68579" y="92202"/>
                </a:lnTo>
                <a:lnTo>
                  <a:pt x="36576" y="0"/>
                </a:lnTo>
                <a:lnTo>
                  <a:pt x="0" y="1524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reeform 3"/>
          <p:cNvSpPr/>
          <p:nvPr/>
        </p:nvSpPr>
        <p:spPr>
          <a:xfrm>
            <a:off x="121297" y="5922899"/>
            <a:ext cx="944117" cy="397002"/>
          </a:xfrm>
          <a:custGeom>
            <a:avLst/>
            <a:gdLst>
              <a:gd name="connsiteX0" fmla="*/ 79248 w 944117"/>
              <a:gd name="connsiteY0" fmla="*/ 0 h 397002"/>
              <a:gd name="connsiteX1" fmla="*/ 944117 w 944117"/>
              <a:gd name="connsiteY1" fmla="*/ 389382 h 397002"/>
              <a:gd name="connsiteX2" fmla="*/ 854201 w 944117"/>
              <a:gd name="connsiteY2" fmla="*/ 397002 h 397002"/>
              <a:gd name="connsiteX3" fmla="*/ 0 w 944117"/>
              <a:gd name="connsiteY3" fmla="*/ 22097 h 397002"/>
              <a:gd name="connsiteX4" fmla="*/ 79248 w 944117"/>
              <a:gd name="connsiteY4" fmla="*/ 0 h 39700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944117" h="397002">
                <a:moveTo>
                  <a:pt x="79248" y="0"/>
                </a:moveTo>
                <a:lnTo>
                  <a:pt x="944117" y="389382"/>
                </a:lnTo>
                <a:lnTo>
                  <a:pt x="854201" y="397002"/>
                </a:lnTo>
                <a:lnTo>
                  <a:pt x="0" y="22097"/>
                </a:lnTo>
                <a:lnTo>
                  <a:pt x="7924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Freeform 3"/>
          <p:cNvSpPr/>
          <p:nvPr/>
        </p:nvSpPr>
        <p:spPr>
          <a:xfrm>
            <a:off x="413143" y="6167501"/>
            <a:ext cx="387096" cy="235457"/>
          </a:xfrm>
          <a:custGeom>
            <a:avLst/>
            <a:gdLst>
              <a:gd name="connsiteX0" fmla="*/ 11430 w 387096"/>
              <a:gd name="connsiteY0" fmla="*/ 27432 h 235457"/>
              <a:gd name="connsiteX1" fmla="*/ 126492 w 387096"/>
              <a:gd name="connsiteY1" fmla="*/ 52577 h 235457"/>
              <a:gd name="connsiteX2" fmla="*/ 256794 w 387096"/>
              <a:gd name="connsiteY2" fmla="*/ 108965 h 235457"/>
              <a:gd name="connsiteX3" fmla="*/ 348996 w 387096"/>
              <a:gd name="connsiteY3" fmla="*/ 192785 h 235457"/>
              <a:gd name="connsiteX4" fmla="*/ 258318 w 387096"/>
              <a:gd name="connsiteY4" fmla="*/ 182879 h 235457"/>
              <a:gd name="connsiteX5" fmla="*/ 110490 w 387096"/>
              <a:gd name="connsiteY5" fmla="*/ 115823 h 235457"/>
              <a:gd name="connsiteX6" fmla="*/ 39624 w 387096"/>
              <a:gd name="connsiteY6" fmla="*/ 64007 h 235457"/>
              <a:gd name="connsiteX7" fmla="*/ 84582 w 387096"/>
              <a:gd name="connsiteY7" fmla="*/ 129539 h 235457"/>
              <a:gd name="connsiteX8" fmla="*/ 215646 w 387096"/>
              <a:gd name="connsiteY8" fmla="*/ 214883 h 235457"/>
              <a:gd name="connsiteX9" fmla="*/ 369570 w 387096"/>
              <a:gd name="connsiteY9" fmla="*/ 235457 h 235457"/>
              <a:gd name="connsiteX10" fmla="*/ 387096 w 387096"/>
              <a:gd name="connsiteY10" fmla="*/ 178307 h 235457"/>
              <a:gd name="connsiteX11" fmla="*/ 312420 w 387096"/>
              <a:gd name="connsiteY11" fmla="*/ 95250 h 235457"/>
              <a:gd name="connsiteX12" fmla="*/ 134874 w 387096"/>
              <a:gd name="connsiteY12" fmla="*/ 13715 h 235457"/>
              <a:gd name="connsiteX13" fmla="*/ 0 w 387096"/>
              <a:gd name="connsiteY13" fmla="*/ 0 h 235457"/>
              <a:gd name="connsiteX14" fmla="*/ 11430 w 387096"/>
              <a:gd name="connsiteY14" fmla="*/ 27432 h 235457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7096" h="235457">
                <a:moveTo>
                  <a:pt x="11430" y="27432"/>
                </a:moveTo>
                <a:lnTo>
                  <a:pt x="126492" y="52577"/>
                </a:lnTo>
                <a:lnTo>
                  <a:pt x="256794" y="108965"/>
                </a:lnTo>
                <a:lnTo>
                  <a:pt x="348996" y="192785"/>
                </a:lnTo>
                <a:lnTo>
                  <a:pt x="258318" y="182879"/>
                </a:lnTo>
                <a:lnTo>
                  <a:pt x="110490" y="115823"/>
                </a:lnTo>
                <a:lnTo>
                  <a:pt x="39624" y="64007"/>
                </a:lnTo>
                <a:lnTo>
                  <a:pt x="84582" y="129539"/>
                </a:lnTo>
                <a:lnTo>
                  <a:pt x="215646" y="214883"/>
                </a:lnTo>
                <a:lnTo>
                  <a:pt x="369570" y="235457"/>
                </a:lnTo>
                <a:lnTo>
                  <a:pt x="387096" y="178307"/>
                </a:lnTo>
                <a:lnTo>
                  <a:pt x="312420" y="95250"/>
                </a:lnTo>
                <a:lnTo>
                  <a:pt x="134874" y="13715"/>
                </a:lnTo>
                <a:lnTo>
                  <a:pt x="0" y="0"/>
                </a:lnTo>
                <a:lnTo>
                  <a:pt x="11430" y="2743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Freeform 3"/>
          <p:cNvSpPr/>
          <p:nvPr/>
        </p:nvSpPr>
        <p:spPr>
          <a:xfrm>
            <a:off x="897775" y="5840603"/>
            <a:ext cx="169164" cy="377951"/>
          </a:xfrm>
          <a:custGeom>
            <a:avLst/>
            <a:gdLst>
              <a:gd name="connsiteX0" fmla="*/ 19050 w 169164"/>
              <a:gd name="connsiteY0" fmla="*/ 0 h 377951"/>
              <a:gd name="connsiteX1" fmla="*/ 72389 w 169164"/>
              <a:gd name="connsiteY1" fmla="*/ 19811 h 377951"/>
              <a:gd name="connsiteX2" fmla="*/ 63246 w 169164"/>
              <a:gd name="connsiteY2" fmla="*/ 151637 h 377951"/>
              <a:gd name="connsiteX3" fmla="*/ 83819 w 169164"/>
              <a:gd name="connsiteY3" fmla="*/ 258317 h 377951"/>
              <a:gd name="connsiteX4" fmla="*/ 169164 w 169164"/>
              <a:gd name="connsiteY4" fmla="*/ 356615 h 377951"/>
              <a:gd name="connsiteX5" fmla="*/ 76961 w 169164"/>
              <a:gd name="connsiteY5" fmla="*/ 377951 h 377951"/>
              <a:gd name="connsiteX6" fmla="*/ 23622 w 169164"/>
              <a:gd name="connsiteY6" fmla="*/ 272033 h 377951"/>
              <a:gd name="connsiteX7" fmla="*/ 0 w 169164"/>
              <a:gd name="connsiteY7" fmla="*/ 44957 h 377951"/>
              <a:gd name="connsiteX8" fmla="*/ 19050 w 169164"/>
              <a:gd name="connsiteY8" fmla="*/ 0 h 377951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</a:cxnLst>
            <a:rect l="l" t="t" r="r" b="b"/>
            <a:pathLst>
              <a:path w="169164" h="377951">
                <a:moveTo>
                  <a:pt x="19050" y="0"/>
                </a:moveTo>
                <a:lnTo>
                  <a:pt x="72389" y="19811"/>
                </a:lnTo>
                <a:lnTo>
                  <a:pt x="63246" y="151637"/>
                </a:lnTo>
                <a:lnTo>
                  <a:pt x="83819" y="258317"/>
                </a:lnTo>
                <a:lnTo>
                  <a:pt x="169164" y="356615"/>
                </a:lnTo>
                <a:lnTo>
                  <a:pt x="76961" y="377951"/>
                </a:lnTo>
                <a:lnTo>
                  <a:pt x="23622" y="272033"/>
                </a:lnTo>
                <a:lnTo>
                  <a:pt x="0" y="44957"/>
                </a:lnTo>
                <a:lnTo>
                  <a:pt x="1905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Freeform 3"/>
          <p:cNvSpPr/>
          <p:nvPr/>
        </p:nvSpPr>
        <p:spPr>
          <a:xfrm>
            <a:off x="1062367" y="6425057"/>
            <a:ext cx="118872" cy="137922"/>
          </a:xfrm>
          <a:custGeom>
            <a:avLst/>
            <a:gdLst>
              <a:gd name="connsiteX0" fmla="*/ 87630 w 118872"/>
              <a:gd name="connsiteY0" fmla="*/ 0 h 137922"/>
              <a:gd name="connsiteX1" fmla="*/ 32004 w 118872"/>
              <a:gd name="connsiteY1" fmla="*/ 52578 h 137922"/>
              <a:gd name="connsiteX2" fmla="*/ 0 w 118872"/>
              <a:gd name="connsiteY2" fmla="*/ 137922 h 137922"/>
              <a:gd name="connsiteX3" fmla="*/ 64008 w 118872"/>
              <a:gd name="connsiteY3" fmla="*/ 127253 h 137922"/>
              <a:gd name="connsiteX4" fmla="*/ 82296 w 118872"/>
              <a:gd name="connsiteY4" fmla="*/ 67055 h 137922"/>
              <a:gd name="connsiteX5" fmla="*/ 118872 w 118872"/>
              <a:gd name="connsiteY5" fmla="*/ 21335 h 137922"/>
              <a:gd name="connsiteX6" fmla="*/ 87630 w 118872"/>
              <a:gd name="connsiteY6" fmla="*/ 0 h 1379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118872" h="137922">
                <a:moveTo>
                  <a:pt x="87630" y="0"/>
                </a:moveTo>
                <a:lnTo>
                  <a:pt x="32004" y="52578"/>
                </a:lnTo>
                <a:lnTo>
                  <a:pt x="0" y="137922"/>
                </a:lnTo>
                <a:lnTo>
                  <a:pt x="64008" y="127253"/>
                </a:lnTo>
                <a:lnTo>
                  <a:pt x="82296" y="67055"/>
                </a:lnTo>
                <a:lnTo>
                  <a:pt x="118872" y="21335"/>
                </a:lnTo>
                <a:lnTo>
                  <a:pt x="8763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Freeform 3"/>
          <p:cNvSpPr/>
          <p:nvPr/>
        </p:nvSpPr>
        <p:spPr>
          <a:xfrm>
            <a:off x="8521" y="5916803"/>
            <a:ext cx="1336548" cy="698754"/>
          </a:xfrm>
          <a:custGeom>
            <a:avLst/>
            <a:gdLst>
              <a:gd name="connsiteX0" fmla="*/ 123444 w 1336548"/>
              <a:gd name="connsiteY0" fmla="*/ 0 h 698754"/>
              <a:gd name="connsiteX1" fmla="*/ 50292 w 1336548"/>
              <a:gd name="connsiteY1" fmla="*/ 41147 h 698754"/>
              <a:gd name="connsiteX2" fmla="*/ 0 w 1336548"/>
              <a:gd name="connsiteY2" fmla="*/ 165353 h 698754"/>
              <a:gd name="connsiteX3" fmla="*/ 53339 w 1336548"/>
              <a:gd name="connsiteY3" fmla="*/ 284225 h 698754"/>
              <a:gd name="connsiteX4" fmla="*/ 938022 w 1336548"/>
              <a:gd name="connsiteY4" fmla="*/ 688085 h 698754"/>
              <a:gd name="connsiteX5" fmla="*/ 1128522 w 1336548"/>
              <a:gd name="connsiteY5" fmla="*/ 662940 h 698754"/>
              <a:gd name="connsiteX6" fmla="*/ 1282446 w 1336548"/>
              <a:gd name="connsiteY6" fmla="*/ 698753 h 698754"/>
              <a:gd name="connsiteX7" fmla="*/ 1336548 w 1336548"/>
              <a:gd name="connsiteY7" fmla="*/ 641603 h 698754"/>
              <a:gd name="connsiteX8" fmla="*/ 1191768 w 1336548"/>
              <a:gd name="connsiteY8" fmla="*/ 527303 h 698754"/>
              <a:gd name="connsiteX9" fmla="*/ 1133094 w 1336548"/>
              <a:gd name="connsiteY9" fmla="*/ 406145 h 698754"/>
              <a:gd name="connsiteX10" fmla="*/ 1086612 w 1336548"/>
              <a:gd name="connsiteY10" fmla="*/ 418337 h 698754"/>
              <a:gd name="connsiteX11" fmla="*/ 1142238 w 1336548"/>
              <a:gd name="connsiteY11" fmla="*/ 527303 h 698754"/>
              <a:gd name="connsiteX12" fmla="*/ 1252728 w 1336548"/>
              <a:gd name="connsiteY12" fmla="*/ 643128 h 698754"/>
              <a:gd name="connsiteX13" fmla="*/ 1121664 w 1336548"/>
              <a:gd name="connsiteY13" fmla="*/ 624840 h 698754"/>
              <a:gd name="connsiteX14" fmla="*/ 967740 w 1336548"/>
              <a:gd name="connsiteY14" fmla="*/ 646176 h 698754"/>
              <a:gd name="connsiteX15" fmla="*/ 995934 w 1336548"/>
              <a:gd name="connsiteY15" fmla="*/ 515873 h 698754"/>
              <a:gd name="connsiteX16" fmla="*/ 1062228 w 1336548"/>
              <a:gd name="connsiteY16" fmla="*/ 427481 h 698754"/>
              <a:gd name="connsiteX17" fmla="*/ 985266 w 1336548"/>
              <a:gd name="connsiteY17" fmla="*/ 438150 h 698754"/>
              <a:gd name="connsiteX18" fmla="*/ 924306 w 1336548"/>
              <a:gd name="connsiteY18" fmla="*/ 522731 h 698754"/>
              <a:gd name="connsiteX19" fmla="*/ 903732 w 1336548"/>
              <a:gd name="connsiteY19" fmla="*/ 627888 h 698754"/>
              <a:gd name="connsiteX20" fmla="*/ 84582 w 1336548"/>
              <a:gd name="connsiteY20" fmla="*/ 246125 h 698754"/>
              <a:gd name="connsiteX21" fmla="*/ 63246 w 1336548"/>
              <a:gd name="connsiteY21" fmla="*/ 170687 h 698754"/>
              <a:gd name="connsiteX22" fmla="*/ 81533 w 1336548"/>
              <a:gd name="connsiteY22" fmla="*/ 75437 h 698754"/>
              <a:gd name="connsiteX23" fmla="*/ 172212 w 1336548"/>
              <a:gd name="connsiteY23" fmla="*/ 0 h 698754"/>
              <a:gd name="connsiteX24" fmla="*/ 123444 w 1336548"/>
              <a:gd name="connsiteY24" fmla="*/ 0 h 69875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</a:cxnLst>
            <a:rect l="l" t="t" r="r" b="b"/>
            <a:pathLst>
              <a:path w="1336548" h="698754">
                <a:moveTo>
                  <a:pt x="123444" y="0"/>
                </a:moveTo>
                <a:lnTo>
                  <a:pt x="50292" y="41147"/>
                </a:lnTo>
                <a:lnTo>
                  <a:pt x="0" y="165353"/>
                </a:lnTo>
                <a:lnTo>
                  <a:pt x="53339" y="284225"/>
                </a:lnTo>
                <a:lnTo>
                  <a:pt x="938022" y="688085"/>
                </a:lnTo>
                <a:lnTo>
                  <a:pt x="1128522" y="662940"/>
                </a:lnTo>
                <a:lnTo>
                  <a:pt x="1282446" y="698753"/>
                </a:lnTo>
                <a:lnTo>
                  <a:pt x="1336548" y="641603"/>
                </a:lnTo>
                <a:lnTo>
                  <a:pt x="1191768" y="527303"/>
                </a:lnTo>
                <a:lnTo>
                  <a:pt x="1133094" y="406145"/>
                </a:lnTo>
                <a:lnTo>
                  <a:pt x="1086612" y="418337"/>
                </a:lnTo>
                <a:lnTo>
                  <a:pt x="1142238" y="527303"/>
                </a:lnTo>
                <a:lnTo>
                  <a:pt x="1252728" y="643128"/>
                </a:lnTo>
                <a:lnTo>
                  <a:pt x="1121664" y="624840"/>
                </a:lnTo>
                <a:lnTo>
                  <a:pt x="967740" y="646176"/>
                </a:lnTo>
                <a:lnTo>
                  <a:pt x="995934" y="515873"/>
                </a:lnTo>
                <a:lnTo>
                  <a:pt x="1062228" y="427481"/>
                </a:lnTo>
                <a:lnTo>
                  <a:pt x="985266" y="438150"/>
                </a:lnTo>
                <a:lnTo>
                  <a:pt x="924306" y="522731"/>
                </a:lnTo>
                <a:lnTo>
                  <a:pt x="903732" y="627888"/>
                </a:lnTo>
                <a:lnTo>
                  <a:pt x="84582" y="246125"/>
                </a:lnTo>
                <a:lnTo>
                  <a:pt x="63246" y="170687"/>
                </a:lnTo>
                <a:lnTo>
                  <a:pt x="81533" y="75437"/>
                </a:lnTo>
                <a:lnTo>
                  <a:pt x="172212" y="0"/>
                </a:lnTo>
                <a:lnTo>
                  <a:pt x="123444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Freeform 3"/>
          <p:cNvSpPr/>
          <p:nvPr/>
        </p:nvSpPr>
        <p:spPr>
          <a:xfrm>
            <a:off x="168541" y="5983859"/>
            <a:ext cx="127254" cy="265176"/>
          </a:xfrm>
          <a:custGeom>
            <a:avLst/>
            <a:gdLst>
              <a:gd name="connsiteX0" fmla="*/ 92202 w 127254"/>
              <a:gd name="connsiteY0" fmla="*/ 0 h 265176"/>
              <a:gd name="connsiteX1" fmla="*/ 15239 w 127254"/>
              <a:gd name="connsiteY1" fmla="*/ 83819 h 265176"/>
              <a:gd name="connsiteX2" fmla="*/ 0 w 127254"/>
              <a:gd name="connsiteY2" fmla="*/ 182117 h 265176"/>
              <a:gd name="connsiteX3" fmla="*/ 26670 w 127254"/>
              <a:gd name="connsiteY3" fmla="*/ 248411 h 265176"/>
              <a:gd name="connsiteX4" fmla="*/ 74676 w 127254"/>
              <a:gd name="connsiteY4" fmla="*/ 265175 h 265176"/>
              <a:gd name="connsiteX5" fmla="*/ 60197 w 127254"/>
              <a:gd name="connsiteY5" fmla="*/ 121919 h 265176"/>
              <a:gd name="connsiteX6" fmla="*/ 127254 w 127254"/>
              <a:gd name="connsiteY6" fmla="*/ 12953 h 265176"/>
              <a:gd name="connsiteX7" fmla="*/ 92202 w 127254"/>
              <a:gd name="connsiteY7" fmla="*/ 0 h 26517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127254" h="265176">
                <a:moveTo>
                  <a:pt x="92202" y="0"/>
                </a:moveTo>
                <a:lnTo>
                  <a:pt x="15239" y="83819"/>
                </a:lnTo>
                <a:lnTo>
                  <a:pt x="0" y="182117"/>
                </a:lnTo>
                <a:lnTo>
                  <a:pt x="26670" y="248411"/>
                </a:lnTo>
                <a:lnTo>
                  <a:pt x="74676" y="265175"/>
                </a:lnTo>
                <a:lnTo>
                  <a:pt x="60197" y="121919"/>
                </a:lnTo>
                <a:lnTo>
                  <a:pt x="127254" y="12953"/>
                </a:lnTo>
                <a:lnTo>
                  <a:pt x="9220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Freeform 3"/>
          <p:cNvSpPr/>
          <p:nvPr/>
        </p:nvSpPr>
        <p:spPr>
          <a:xfrm>
            <a:off x="713371" y="5538851"/>
            <a:ext cx="511302" cy="943356"/>
          </a:xfrm>
          <a:custGeom>
            <a:avLst/>
            <a:gdLst>
              <a:gd name="connsiteX0" fmla="*/ 173736 w 511302"/>
              <a:gd name="connsiteY0" fmla="*/ 711708 h 943356"/>
              <a:gd name="connsiteX1" fmla="*/ 0 w 511302"/>
              <a:gd name="connsiteY1" fmla="*/ 98297 h 943356"/>
              <a:gd name="connsiteX2" fmla="*/ 64769 w 511302"/>
              <a:gd name="connsiteY2" fmla="*/ 30479 h 943356"/>
              <a:gd name="connsiteX3" fmla="*/ 204978 w 511302"/>
              <a:gd name="connsiteY3" fmla="*/ 0 h 943356"/>
              <a:gd name="connsiteX4" fmla="*/ 317753 w 511302"/>
              <a:gd name="connsiteY4" fmla="*/ 45720 h 943356"/>
              <a:gd name="connsiteX5" fmla="*/ 511302 w 511302"/>
              <a:gd name="connsiteY5" fmla="*/ 943356 h 943356"/>
              <a:gd name="connsiteX6" fmla="*/ 441960 w 511302"/>
              <a:gd name="connsiteY6" fmla="*/ 866394 h 943356"/>
              <a:gd name="connsiteX7" fmla="*/ 282702 w 511302"/>
              <a:gd name="connsiteY7" fmla="*/ 76961 h 943356"/>
              <a:gd name="connsiteX8" fmla="*/ 179832 w 511302"/>
              <a:gd name="connsiteY8" fmla="*/ 48767 h 943356"/>
              <a:gd name="connsiteX9" fmla="*/ 94487 w 511302"/>
              <a:gd name="connsiteY9" fmla="*/ 58673 h 943356"/>
              <a:gd name="connsiteX10" fmla="*/ 60198 w 511302"/>
              <a:gd name="connsiteY10" fmla="*/ 112014 h 943356"/>
              <a:gd name="connsiteX11" fmla="*/ 243839 w 511302"/>
              <a:gd name="connsiteY11" fmla="*/ 733806 h 943356"/>
              <a:gd name="connsiteX12" fmla="*/ 173736 w 511302"/>
              <a:gd name="connsiteY12" fmla="*/ 711708 h 943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</a:cxnLst>
            <a:rect l="l" t="t" r="r" b="b"/>
            <a:pathLst>
              <a:path w="511302" h="943356">
                <a:moveTo>
                  <a:pt x="173736" y="711708"/>
                </a:moveTo>
                <a:lnTo>
                  <a:pt x="0" y="98297"/>
                </a:lnTo>
                <a:lnTo>
                  <a:pt x="64769" y="30479"/>
                </a:lnTo>
                <a:lnTo>
                  <a:pt x="204978" y="0"/>
                </a:lnTo>
                <a:lnTo>
                  <a:pt x="317753" y="45720"/>
                </a:lnTo>
                <a:lnTo>
                  <a:pt x="511302" y="943356"/>
                </a:lnTo>
                <a:lnTo>
                  <a:pt x="441960" y="866394"/>
                </a:lnTo>
                <a:lnTo>
                  <a:pt x="282702" y="76961"/>
                </a:lnTo>
                <a:lnTo>
                  <a:pt x="179832" y="48767"/>
                </a:lnTo>
                <a:lnTo>
                  <a:pt x="94487" y="58673"/>
                </a:lnTo>
                <a:lnTo>
                  <a:pt x="60198" y="112014"/>
                </a:lnTo>
                <a:lnTo>
                  <a:pt x="243839" y="733806"/>
                </a:lnTo>
                <a:lnTo>
                  <a:pt x="173736" y="71170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Freeform 3"/>
          <p:cNvSpPr/>
          <p:nvPr/>
        </p:nvSpPr>
        <p:spPr>
          <a:xfrm>
            <a:off x="918349" y="5793359"/>
            <a:ext cx="152400" cy="400050"/>
          </a:xfrm>
          <a:custGeom>
            <a:avLst/>
            <a:gdLst>
              <a:gd name="connsiteX0" fmla="*/ 0 w 152400"/>
              <a:gd name="connsiteY0" fmla="*/ 21335 h 400050"/>
              <a:gd name="connsiteX1" fmla="*/ 60197 w 152400"/>
              <a:gd name="connsiteY1" fmla="*/ 153923 h 400050"/>
              <a:gd name="connsiteX2" fmla="*/ 89153 w 152400"/>
              <a:gd name="connsiteY2" fmla="*/ 252221 h 400050"/>
              <a:gd name="connsiteX3" fmla="*/ 91439 w 152400"/>
              <a:gd name="connsiteY3" fmla="*/ 400050 h 400050"/>
              <a:gd name="connsiteX4" fmla="*/ 152400 w 152400"/>
              <a:gd name="connsiteY4" fmla="*/ 400050 h 400050"/>
              <a:gd name="connsiteX5" fmla="*/ 147828 w 152400"/>
              <a:gd name="connsiteY5" fmla="*/ 285750 h 400050"/>
              <a:gd name="connsiteX6" fmla="*/ 128016 w 152400"/>
              <a:gd name="connsiteY6" fmla="*/ 164591 h 400050"/>
              <a:gd name="connsiteX7" fmla="*/ 78486 w 152400"/>
              <a:gd name="connsiteY7" fmla="*/ 46482 h 400050"/>
              <a:gd name="connsiteX8" fmla="*/ 49530 w 152400"/>
              <a:gd name="connsiteY8" fmla="*/ 0 h 400050"/>
              <a:gd name="connsiteX9" fmla="*/ 0 w 152400"/>
              <a:gd name="connsiteY9" fmla="*/ 21335 h 40005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</a:cxnLst>
            <a:rect l="l" t="t" r="r" b="b"/>
            <a:pathLst>
              <a:path w="152400" h="400050">
                <a:moveTo>
                  <a:pt x="0" y="21335"/>
                </a:moveTo>
                <a:lnTo>
                  <a:pt x="60197" y="153923"/>
                </a:lnTo>
                <a:lnTo>
                  <a:pt x="89153" y="252221"/>
                </a:lnTo>
                <a:lnTo>
                  <a:pt x="91439" y="400050"/>
                </a:lnTo>
                <a:lnTo>
                  <a:pt x="152400" y="400050"/>
                </a:lnTo>
                <a:lnTo>
                  <a:pt x="147828" y="285750"/>
                </a:lnTo>
                <a:lnTo>
                  <a:pt x="128016" y="164591"/>
                </a:lnTo>
                <a:lnTo>
                  <a:pt x="78486" y="46482"/>
                </a:lnTo>
                <a:lnTo>
                  <a:pt x="49530" y="0"/>
                </a:lnTo>
                <a:lnTo>
                  <a:pt x="0" y="2133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Freeform 3"/>
          <p:cNvSpPr/>
          <p:nvPr/>
        </p:nvSpPr>
        <p:spPr>
          <a:xfrm>
            <a:off x="521347" y="5761355"/>
            <a:ext cx="309372" cy="214122"/>
          </a:xfrm>
          <a:custGeom>
            <a:avLst/>
            <a:gdLst>
              <a:gd name="connsiteX0" fmla="*/ 235458 w 309372"/>
              <a:gd name="connsiteY0" fmla="*/ 0 h 214122"/>
              <a:gd name="connsiteX1" fmla="*/ 204216 w 309372"/>
              <a:gd name="connsiteY1" fmla="*/ 13715 h 214122"/>
              <a:gd name="connsiteX2" fmla="*/ 200406 w 309372"/>
              <a:gd name="connsiteY2" fmla="*/ 52578 h 214122"/>
              <a:gd name="connsiteX3" fmla="*/ 0 w 309372"/>
              <a:gd name="connsiteY3" fmla="*/ 134873 h 214122"/>
              <a:gd name="connsiteX4" fmla="*/ 0 w 309372"/>
              <a:gd name="connsiteY4" fmla="*/ 176784 h 214122"/>
              <a:gd name="connsiteX5" fmla="*/ 225552 w 309372"/>
              <a:gd name="connsiteY5" fmla="*/ 179832 h 214122"/>
              <a:gd name="connsiteX6" fmla="*/ 253746 w 309372"/>
              <a:gd name="connsiteY6" fmla="*/ 214121 h 214122"/>
              <a:gd name="connsiteX7" fmla="*/ 309372 w 309372"/>
              <a:gd name="connsiteY7" fmla="*/ 211835 h 214122"/>
              <a:gd name="connsiteX8" fmla="*/ 304038 w 309372"/>
              <a:gd name="connsiteY8" fmla="*/ 151638 h 214122"/>
              <a:gd name="connsiteX9" fmla="*/ 92202 w 309372"/>
              <a:gd name="connsiteY9" fmla="*/ 140208 h 214122"/>
              <a:gd name="connsiteX10" fmla="*/ 264414 w 309372"/>
              <a:gd name="connsiteY10" fmla="*/ 70865 h 214122"/>
              <a:gd name="connsiteX11" fmla="*/ 235458 w 309372"/>
              <a:gd name="connsiteY11" fmla="*/ 0 h 21412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309372" h="214122">
                <a:moveTo>
                  <a:pt x="235458" y="0"/>
                </a:moveTo>
                <a:lnTo>
                  <a:pt x="204216" y="13715"/>
                </a:lnTo>
                <a:lnTo>
                  <a:pt x="200406" y="52578"/>
                </a:lnTo>
                <a:lnTo>
                  <a:pt x="0" y="134873"/>
                </a:lnTo>
                <a:lnTo>
                  <a:pt x="0" y="176784"/>
                </a:lnTo>
                <a:lnTo>
                  <a:pt x="225552" y="179832"/>
                </a:lnTo>
                <a:lnTo>
                  <a:pt x="253746" y="214121"/>
                </a:lnTo>
                <a:lnTo>
                  <a:pt x="309372" y="211835"/>
                </a:lnTo>
                <a:lnTo>
                  <a:pt x="304038" y="151638"/>
                </a:lnTo>
                <a:lnTo>
                  <a:pt x="92202" y="140208"/>
                </a:lnTo>
                <a:lnTo>
                  <a:pt x="264414" y="70865"/>
                </a:lnTo>
                <a:lnTo>
                  <a:pt x="235458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Freeform 3"/>
          <p:cNvSpPr/>
          <p:nvPr/>
        </p:nvSpPr>
        <p:spPr>
          <a:xfrm>
            <a:off x="1044841" y="5615051"/>
            <a:ext cx="748284" cy="336804"/>
          </a:xfrm>
          <a:custGeom>
            <a:avLst/>
            <a:gdLst>
              <a:gd name="connsiteX0" fmla="*/ 0 w 748284"/>
              <a:gd name="connsiteY0" fmla="*/ 104394 h 336804"/>
              <a:gd name="connsiteX1" fmla="*/ 685800 w 748284"/>
              <a:gd name="connsiteY1" fmla="*/ 0 h 336804"/>
              <a:gd name="connsiteX2" fmla="*/ 736092 w 748284"/>
              <a:gd name="connsiteY2" fmla="*/ 62484 h 336804"/>
              <a:gd name="connsiteX3" fmla="*/ 748284 w 748284"/>
              <a:gd name="connsiteY3" fmla="*/ 144017 h 336804"/>
              <a:gd name="connsiteX4" fmla="*/ 717804 w 748284"/>
              <a:gd name="connsiteY4" fmla="*/ 224028 h 336804"/>
              <a:gd name="connsiteX5" fmla="*/ 45719 w 748284"/>
              <a:gd name="connsiteY5" fmla="*/ 336803 h 336804"/>
              <a:gd name="connsiteX6" fmla="*/ 42672 w 748284"/>
              <a:gd name="connsiteY6" fmla="*/ 304800 h 336804"/>
              <a:gd name="connsiteX7" fmla="*/ 685800 w 748284"/>
              <a:gd name="connsiteY7" fmla="*/ 192023 h 336804"/>
              <a:gd name="connsiteX8" fmla="*/ 710184 w 748284"/>
              <a:gd name="connsiteY8" fmla="*/ 115061 h 336804"/>
              <a:gd name="connsiteX9" fmla="*/ 667512 w 748284"/>
              <a:gd name="connsiteY9" fmla="*/ 45720 h 336804"/>
              <a:gd name="connsiteX10" fmla="*/ 0 w 748284"/>
              <a:gd name="connsiteY10" fmla="*/ 147065 h 336804"/>
              <a:gd name="connsiteX11" fmla="*/ 0 w 748284"/>
              <a:gd name="connsiteY11" fmla="*/ 104394 h 3368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</a:cxnLst>
            <a:rect l="l" t="t" r="r" b="b"/>
            <a:pathLst>
              <a:path w="748284" h="336804">
                <a:moveTo>
                  <a:pt x="0" y="104394"/>
                </a:moveTo>
                <a:lnTo>
                  <a:pt x="685800" y="0"/>
                </a:lnTo>
                <a:lnTo>
                  <a:pt x="736092" y="62484"/>
                </a:lnTo>
                <a:lnTo>
                  <a:pt x="748284" y="144017"/>
                </a:lnTo>
                <a:lnTo>
                  <a:pt x="717804" y="224028"/>
                </a:lnTo>
                <a:lnTo>
                  <a:pt x="45719" y="336803"/>
                </a:lnTo>
                <a:lnTo>
                  <a:pt x="42672" y="304800"/>
                </a:lnTo>
                <a:lnTo>
                  <a:pt x="685800" y="192023"/>
                </a:lnTo>
                <a:lnTo>
                  <a:pt x="710184" y="115061"/>
                </a:lnTo>
                <a:lnTo>
                  <a:pt x="667512" y="45720"/>
                </a:lnTo>
                <a:lnTo>
                  <a:pt x="0" y="147065"/>
                </a:lnTo>
                <a:lnTo>
                  <a:pt x="0" y="1043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Freeform 3"/>
          <p:cNvSpPr/>
          <p:nvPr/>
        </p:nvSpPr>
        <p:spPr>
          <a:xfrm>
            <a:off x="1138567" y="5723255"/>
            <a:ext cx="389382" cy="136398"/>
          </a:xfrm>
          <a:custGeom>
            <a:avLst/>
            <a:gdLst>
              <a:gd name="connsiteX0" fmla="*/ 0 w 389382"/>
              <a:gd name="connsiteY0" fmla="*/ 99060 h 136398"/>
              <a:gd name="connsiteX1" fmla="*/ 52577 w 389382"/>
              <a:gd name="connsiteY1" fmla="*/ 136397 h 136398"/>
              <a:gd name="connsiteX2" fmla="*/ 176783 w 389382"/>
              <a:gd name="connsiteY2" fmla="*/ 131064 h 136398"/>
              <a:gd name="connsiteX3" fmla="*/ 332994 w 389382"/>
              <a:gd name="connsiteY3" fmla="*/ 91440 h 136398"/>
              <a:gd name="connsiteX4" fmla="*/ 389382 w 389382"/>
              <a:gd name="connsiteY4" fmla="*/ 32766 h 136398"/>
              <a:gd name="connsiteX5" fmla="*/ 353567 w 389382"/>
              <a:gd name="connsiteY5" fmla="*/ 1523 h 136398"/>
              <a:gd name="connsiteX6" fmla="*/ 201930 w 389382"/>
              <a:gd name="connsiteY6" fmla="*/ 0 h 136398"/>
              <a:gd name="connsiteX7" fmla="*/ 87630 w 389382"/>
              <a:gd name="connsiteY7" fmla="*/ 9144 h 136398"/>
              <a:gd name="connsiteX8" fmla="*/ 12191 w 389382"/>
              <a:gd name="connsiteY8" fmla="*/ 60197 h 136398"/>
              <a:gd name="connsiteX9" fmla="*/ 89153 w 389382"/>
              <a:gd name="connsiteY9" fmla="*/ 74676 h 136398"/>
              <a:gd name="connsiteX10" fmla="*/ 219455 w 389382"/>
              <a:gd name="connsiteY10" fmla="*/ 41910 h 136398"/>
              <a:gd name="connsiteX11" fmla="*/ 331469 w 389382"/>
              <a:gd name="connsiteY11" fmla="*/ 41910 h 136398"/>
              <a:gd name="connsiteX12" fmla="*/ 214122 w 389382"/>
              <a:gd name="connsiteY12" fmla="*/ 86867 h 136398"/>
              <a:gd name="connsiteX13" fmla="*/ 113538 w 389382"/>
              <a:gd name="connsiteY13" fmla="*/ 99060 h 136398"/>
              <a:gd name="connsiteX14" fmla="*/ 0 w 389382"/>
              <a:gd name="connsiteY14" fmla="*/ 99060 h 13639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</a:cxnLst>
            <a:rect l="l" t="t" r="r" b="b"/>
            <a:pathLst>
              <a:path w="389382" h="136398">
                <a:moveTo>
                  <a:pt x="0" y="99060"/>
                </a:moveTo>
                <a:lnTo>
                  <a:pt x="52577" y="136397"/>
                </a:lnTo>
                <a:lnTo>
                  <a:pt x="176783" y="131064"/>
                </a:lnTo>
                <a:lnTo>
                  <a:pt x="332994" y="91440"/>
                </a:lnTo>
                <a:lnTo>
                  <a:pt x="389382" y="32766"/>
                </a:lnTo>
                <a:lnTo>
                  <a:pt x="353567" y="1523"/>
                </a:lnTo>
                <a:lnTo>
                  <a:pt x="201930" y="0"/>
                </a:lnTo>
                <a:lnTo>
                  <a:pt x="87630" y="9144"/>
                </a:lnTo>
                <a:lnTo>
                  <a:pt x="12191" y="60197"/>
                </a:lnTo>
                <a:lnTo>
                  <a:pt x="89153" y="74676"/>
                </a:lnTo>
                <a:lnTo>
                  <a:pt x="219455" y="41910"/>
                </a:lnTo>
                <a:lnTo>
                  <a:pt x="331469" y="41910"/>
                </a:lnTo>
                <a:lnTo>
                  <a:pt x="214122" y="86867"/>
                </a:lnTo>
                <a:lnTo>
                  <a:pt x="113538" y="99060"/>
                </a:lnTo>
                <a:lnTo>
                  <a:pt x="0" y="9906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Freeform 3"/>
          <p:cNvSpPr/>
          <p:nvPr/>
        </p:nvSpPr>
        <p:spPr>
          <a:xfrm>
            <a:off x="8680844" y="4158107"/>
            <a:ext cx="325373" cy="2265426"/>
          </a:xfrm>
          <a:custGeom>
            <a:avLst/>
            <a:gdLst>
              <a:gd name="connsiteX0" fmla="*/ 33528 w 325373"/>
              <a:gd name="connsiteY0" fmla="*/ 2189226 h 2265426"/>
              <a:gd name="connsiteX1" fmla="*/ 165354 w 325373"/>
              <a:gd name="connsiteY1" fmla="*/ 2042921 h 2265426"/>
              <a:gd name="connsiteX2" fmla="*/ 191261 w 325373"/>
              <a:gd name="connsiteY2" fmla="*/ 1930145 h 2265426"/>
              <a:gd name="connsiteX3" fmla="*/ 169164 w 325373"/>
              <a:gd name="connsiteY3" fmla="*/ 1763268 h 2265426"/>
              <a:gd name="connsiteX4" fmla="*/ 76200 w 325373"/>
              <a:gd name="connsiteY4" fmla="*/ 1561338 h 2265426"/>
              <a:gd name="connsiteX5" fmla="*/ 55626 w 325373"/>
              <a:gd name="connsiteY5" fmla="*/ 1435607 h 2265426"/>
              <a:gd name="connsiteX6" fmla="*/ 76200 w 325373"/>
              <a:gd name="connsiteY6" fmla="*/ 1351026 h 2265426"/>
              <a:gd name="connsiteX7" fmla="*/ 156209 w 325373"/>
              <a:gd name="connsiteY7" fmla="*/ 1289303 h 2265426"/>
              <a:gd name="connsiteX8" fmla="*/ 173735 w 325373"/>
              <a:gd name="connsiteY8" fmla="*/ 1211579 h 2265426"/>
              <a:gd name="connsiteX9" fmla="*/ 144018 w 325373"/>
              <a:gd name="connsiteY9" fmla="*/ 1100327 h 2265426"/>
              <a:gd name="connsiteX10" fmla="*/ 12954 w 325373"/>
              <a:gd name="connsiteY10" fmla="*/ 801623 h 2265426"/>
              <a:gd name="connsiteX11" fmla="*/ 0 w 325373"/>
              <a:gd name="connsiteY11" fmla="*/ 655319 h 2265426"/>
              <a:gd name="connsiteX12" fmla="*/ 33528 w 325373"/>
              <a:gd name="connsiteY12" fmla="*/ 494538 h 2265426"/>
              <a:gd name="connsiteX13" fmla="*/ 144018 w 325373"/>
              <a:gd name="connsiteY13" fmla="*/ 418338 h 2265426"/>
              <a:gd name="connsiteX14" fmla="*/ 241554 w 325373"/>
              <a:gd name="connsiteY14" fmla="*/ 292607 h 2265426"/>
              <a:gd name="connsiteX15" fmla="*/ 325373 w 325373"/>
              <a:gd name="connsiteY15" fmla="*/ 0 h 2265426"/>
              <a:gd name="connsiteX16" fmla="*/ 313181 w 325373"/>
              <a:gd name="connsiteY16" fmla="*/ 265176 h 2265426"/>
              <a:gd name="connsiteX17" fmla="*/ 249935 w 325373"/>
              <a:gd name="connsiteY17" fmla="*/ 424433 h 2265426"/>
              <a:gd name="connsiteX18" fmla="*/ 165354 w 325373"/>
              <a:gd name="connsiteY18" fmla="*/ 521969 h 2265426"/>
              <a:gd name="connsiteX19" fmla="*/ 72390 w 325373"/>
              <a:gd name="connsiteY19" fmla="*/ 577595 h 2265426"/>
              <a:gd name="connsiteX20" fmla="*/ 67818 w 325373"/>
              <a:gd name="connsiteY20" fmla="*/ 723900 h 2265426"/>
              <a:gd name="connsiteX21" fmla="*/ 115061 w 325373"/>
              <a:gd name="connsiteY21" fmla="*/ 877823 h 2265426"/>
              <a:gd name="connsiteX22" fmla="*/ 224028 w 325373"/>
              <a:gd name="connsiteY22" fmla="*/ 1149857 h 2265426"/>
              <a:gd name="connsiteX23" fmla="*/ 228600 w 325373"/>
              <a:gd name="connsiteY23" fmla="*/ 1323594 h 2265426"/>
              <a:gd name="connsiteX24" fmla="*/ 127254 w 325373"/>
              <a:gd name="connsiteY24" fmla="*/ 1421129 h 2265426"/>
              <a:gd name="connsiteX25" fmla="*/ 131826 w 325373"/>
              <a:gd name="connsiteY25" fmla="*/ 1511807 h 2265426"/>
              <a:gd name="connsiteX26" fmla="*/ 220218 w 325373"/>
              <a:gd name="connsiteY26" fmla="*/ 1700783 h 2265426"/>
              <a:gd name="connsiteX27" fmla="*/ 258318 w 325373"/>
              <a:gd name="connsiteY27" fmla="*/ 1881377 h 2265426"/>
              <a:gd name="connsiteX28" fmla="*/ 224028 w 325373"/>
              <a:gd name="connsiteY28" fmla="*/ 2076450 h 2265426"/>
              <a:gd name="connsiteX29" fmla="*/ 144018 w 325373"/>
              <a:gd name="connsiteY29" fmla="*/ 2180844 h 2265426"/>
              <a:gd name="connsiteX30" fmla="*/ 42671 w 325373"/>
              <a:gd name="connsiteY30" fmla="*/ 2265426 h 2265426"/>
              <a:gd name="connsiteX31" fmla="*/ 33528 w 325373"/>
              <a:gd name="connsiteY31" fmla="*/ 2189226 h 226542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265426">
                <a:moveTo>
                  <a:pt x="33528" y="2189226"/>
                </a:moveTo>
                <a:lnTo>
                  <a:pt x="165354" y="2042921"/>
                </a:lnTo>
                <a:lnTo>
                  <a:pt x="191261" y="1930145"/>
                </a:lnTo>
                <a:lnTo>
                  <a:pt x="169164" y="1763268"/>
                </a:lnTo>
                <a:lnTo>
                  <a:pt x="76200" y="1561338"/>
                </a:lnTo>
                <a:lnTo>
                  <a:pt x="55626" y="1435607"/>
                </a:lnTo>
                <a:lnTo>
                  <a:pt x="76200" y="1351026"/>
                </a:lnTo>
                <a:lnTo>
                  <a:pt x="156209" y="1289303"/>
                </a:lnTo>
                <a:lnTo>
                  <a:pt x="173735" y="1211579"/>
                </a:lnTo>
                <a:lnTo>
                  <a:pt x="144018" y="1100327"/>
                </a:lnTo>
                <a:lnTo>
                  <a:pt x="12954" y="801623"/>
                </a:lnTo>
                <a:lnTo>
                  <a:pt x="0" y="655319"/>
                </a:lnTo>
                <a:lnTo>
                  <a:pt x="33528" y="494538"/>
                </a:lnTo>
                <a:lnTo>
                  <a:pt x="144018" y="418338"/>
                </a:lnTo>
                <a:lnTo>
                  <a:pt x="241554" y="292607"/>
                </a:lnTo>
                <a:lnTo>
                  <a:pt x="325373" y="0"/>
                </a:lnTo>
                <a:lnTo>
                  <a:pt x="313181" y="265176"/>
                </a:lnTo>
                <a:lnTo>
                  <a:pt x="249935" y="424433"/>
                </a:lnTo>
                <a:lnTo>
                  <a:pt x="165354" y="521969"/>
                </a:lnTo>
                <a:lnTo>
                  <a:pt x="72390" y="577595"/>
                </a:lnTo>
                <a:lnTo>
                  <a:pt x="67818" y="723900"/>
                </a:lnTo>
                <a:lnTo>
                  <a:pt x="115061" y="877823"/>
                </a:lnTo>
                <a:lnTo>
                  <a:pt x="224028" y="1149857"/>
                </a:lnTo>
                <a:lnTo>
                  <a:pt x="228600" y="1323594"/>
                </a:lnTo>
                <a:lnTo>
                  <a:pt x="127254" y="1421129"/>
                </a:lnTo>
                <a:lnTo>
                  <a:pt x="131826" y="1511807"/>
                </a:lnTo>
                <a:lnTo>
                  <a:pt x="220218" y="1700783"/>
                </a:lnTo>
                <a:lnTo>
                  <a:pt x="258318" y="1881377"/>
                </a:lnTo>
                <a:lnTo>
                  <a:pt x="224028" y="2076450"/>
                </a:lnTo>
                <a:lnTo>
                  <a:pt x="144018" y="2180844"/>
                </a:lnTo>
                <a:lnTo>
                  <a:pt x="42671" y="2265426"/>
                </a:lnTo>
                <a:lnTo>
                  <a:pt x="33528" y="2189226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Freeform 3"/>
          <p:cNvSpPr/>
          <p:nvPr/>
        </p:nvSpPr>
        <p:spPr>
          <a:xfrm>
            <a:off x="8741042" y="2115185"/>
            <a:ext cx="325373" cy="2592324"/>
          </a:xfrm>
          <a:custGeom>
            <a:avLst/>
            <a:gdLst>
              <a:gd name="connsiteX0" fmla="*/ 34290 w 325373"/>
              <a:gd name="connsiteY0" fmla="*/ 2504694 h 2592324"/>
              <a:gd name="connsiteX1" fmla="*/ 165354 w 325373"/>
              <a:gd name="connsiteY1" fmla="*/ 2337054 h 2592324"/>
              <a:gd name="connsiteX2" fmla="*/ 191261 w 325373"/>
              <a:gd name="connsiteY2" fmla="*/ 2209037 h 2592324"/>
              <a:gd name="connsiteX3" fmla="*/ 169164 w 325373"/>
              <a:gd name="connsiteY3" fmla="*/ 2017013 h 2592324"/>
              <a:gd name="connsiteX4" fmla="*/ 76200 w 325373"/>
              <a:gd name="connsiteY4" fmla="*/ 1786128 h 2592324"/>
              <a:gd name="connsiteX5" fmla="*/ 55626 w 325373"/>
              <a:gd name="connsiteY5" fmla="*/ 1642872 h 2592324"/>
              <a:gd name="connsiteX6" fmla="*/ 76200 w 325373"/>
              <a:gd name="connsiteY6" fmla="*/ 1546098 h 2592324"/>
              <a:gd name="connsiteX7" fmla="*/ 156971 w 325373"/>
              <a:gd name="connsiteY7" fmla="*/ 1475231 h 2592324"/>
              <a:gd name="connsiteX8" fmla="*/ 173735 w 325373"/>
              <a:gd name="connsiteY8" fmla="*/ 1386078 h 2592324"/>
              <a:gd name="connsiteX9" fmla="*/ 144018 w 325373"/>
              <a:gd name="connsiteY9" fmla="*/ 1259586 h 2592324"/>
              <a:gd name="connsiteX10" fmla="*/ 12954 w 325373"/>
              <a:gd name="connsiteY10" fmla="*/ 917448 h 2592324"/>
              <a:gd name="connsiteX11" fmla="*/ 0 w 325373"/>
              <a:gd name="connsiteY11" fmla="*/ 749808 h 2592324"/>
              <a:gd name="connsiteX12" fmla="*/ 34290 w 325373"/>
              <a:gd name="connsiteY12" fmla="*/ 565404 h 2592324"/>
              <a:gd name="connsiteX13" fmla="*/ 144018 w 325373"/>
              <a:gd name="connsiteY13" fmla="*/ 478536 h 2592324"/>
              <a:gd name="connsiteX14" fmla="*/ 241554 w 325373"/>
              <a:gd name="connsiteY14" fmla="*/ 334517 h 2592324"/>
              <a:gd name="connsiteX15" fmla="*/ 325373 w 325373"/>
              <a:gd name="connsiteY15" fmla="*/ 0 h 2592324"/>
              <a:gd name="connsiteX16" fmla="*/ 313181 w 325373"/>
              <a:gd name="connsiteY16" fmla="*/ 302514 h 2592324"/>
              <a:gd name="connsiteX17" fmla="*/ 249935 w 325373"/>
              <a:gd name="connsiteY17" fmla="*/ 485394 h 2592324"/>
              <a:gd name="connsiteX18" fmla="*/ 165354 w 325373"/>
              <a:gd name="connsiteY18" fmla="*/ 597408 h 2592324"/>
              <a:gd name="connsiteX19" fmla="*/ 72390 w 325373"/>
              <a:gd name="connsiteY19" fmla="*/ 660654 h 2592324"/>
              <a:gd name="connsiteX20" fmla="*/ 67818 w 325373"/>
              <a:gd name="connsiteY20" fmla="*/ 828294 h 2592324"/>
              <a:gd name="connsiteX21" fmla="*/ 115061 w 325373"/>
              <a:gd name="connsiteY21" fmla="*/ 1004316 h 2592324"/>
              <a:gd name="connsiteX22" fmla="*/ 224790 w 325373"/>
              <a:gd name="connsiteY22" fmla="*/ 1315974 h 2592324"/>
              <a:gd name="connsiteX23" fmla="*/ 228600 w 325373"/>
              <a:gd name="connsiteY23" fmla="*/ 1514856 h 2592324"/>
              <a:gd name="connsiteX24" fmla="*/ 127254 w 325373"/>
              <a:gd name="connsiteY24" fmla="*/ 1626107 h 2592324"/>
              <a:gd name="connsiteX25" fmla="*/ 131826 w 325373"/>
              <a:gd name="connsiteY25" fmla="*/ 1729740 h 2592324"/>
              <a:gd name="connsiteX26" fmla="*/ 220980 w 325373"/>
              <a:gd name="connsiteY26" fmla="*/ 1946148 h 2592324"/>
              <a:gd name="connsiteX27" fmla="*/ 258318 w 325373"/>
              <a:gd name="connsiteY27" fmla="*/ 2153412 h 2592324"/>
              <a:gd name="connsiteX28" fmla="*/ 224790 w 325373"/>
              <a:gd name="connsiteY28" fmla="*/ 2375916 h 2592324"/>
              <a:gd name="connsiteX29" fmla="*/ 144018 w 325373"/>
              <a:gd name="connsiteY29" fmla="*/ 2495550 h 2592324"/>
              <a:gd name="connsiteX30" fmla="*/ 42671 w 325373"/>
              <a:gd name="connsiteY30" fmla="*/ 2592324 h 2592324"/>
              <a:gd name="connsiteX31" fmla="*/ 34290 w 325373"/>
              <a:gd name="connsiteY31" fmla="*/ 2504694 h 25923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  <a:cxn ang="26">
                <a:pos x="connsiteX26" y="connsiteY26"/>
              </a:cxn>
              <a:cxn ang="27">
                <a:pos x="connsiteX27" y="connsiteY27"/>
              </a:cxn>
              <a:cxn ang="28">
                <a:pos x="connsiteX28" y="connsiteY28"/>
              </a:cxn>
              <a:cxn ang="29">
                <a:pos x="connsiteX29" y="connsiteY29"/>
              </a:cxn>
              <a:cxn ang="30">
                <a:pos x="connsiteX30" y="connsiteY30"/>
              </a:cxn>
              <a:cxn ang="31">
                <a:pos x="connsiteX31" y="connsiteY31"/>
              </a:cxn>
            </a:cxnLst>
            <a:rect l="l" t="t" r="r" b="b"/>
            <a:pathLst>
              <a:path w="325373" h="2592324">
                <a:moveTo>
                  <a:pt x="34290" y="2504694"/>
                </a:moveTo>
                <a:lnTo>
                  <a:pt x="165354" y="2337054"/>
                </a:lnTo>
                <a:lnTo>
                  <a:pt x="191261" y="2209037"/>
                </a:lnTo>
                <a:lnTo>
                  <a:pt x="169164" y="2017013"/>
                </a:lnTo>
                <a:lnTo>
                  <a:pt x="76200" y="1786128"/>
                </a:lnTo>
                <a:lnTo>
                  <a:pt x="55626" y="1642872"/>
                </a:lnTo>
                <a:lnTo>
                  <a:pt x="76200" y="1546098"/>
                </a:lnTo>
                <a:lnTo>
                  <a:pt x="156971" y="1475231"/>
                </a:lnTo>
                <a:lnTo>
                  <a:pt x="173735" y="1386078"/>
                </a:lnTo>
                <a:lnTo>
                  <a:pt x="144018" y="1259586"/>
                </a:lnTo>
                <a:lnTo>
                  <a:pt x="12954" y="917448"/>
                </a:lnTo>
                <a:lnTo>
                  <a:pt x="0" y="749808"/>
                </a:lnTo>
                <a:lnTo>
                  <a:pt x="34290" y="565404"/>
                </a:lnTo>
                <a:lnTo>
                  <a:pt x="144018" y="478536"/>
                </a:lnTo>
                <a:lnTo>
                  <a:pt x="241554" y="334517"/>
                </a:lnTo>
                <a:lnTo>
                  <a:pt x="325373" y="0"/>
                </a:lnTo>
                <a:lnTo>
                  <a:pt x="313181" y="302514"/>
                </a:lnTo>
                <a:lnTo>
                  <a:pt x="249935" y="485394"/>
                </a:lnTo>
                <a:lnTo>
                  <a:pt x="165354" y="597408"/>
                </a:lnTo>
                <a:lnTo>
                  <a:pt x="72390" y="660654"/>
                </a:lnTo>
                <a:lnTo>
                  <a:pt x="67818" y="828294"/>
                </a:lnTo>
                <a:lnTo>
                  <a:pt x="115061" y="1004316"/>
                </a:lnTo>
                <a:lnTo>
                  <a:pt x="224790" y="1315974"/>
                </a:lnTo>
                <a:lnTo>
                  <a:pt x="228600" y="1514856"/>
                </a:lnTo>
                <a:lnTo>
                  <a:pt x="127254" y="1626107"/>
                </a:lnTo>
                <a:lnTo>
                  <a:pt x="131826" y="1729740"/>
                </a:lnTo>
                <a:lnTo>
                  <a:pt x="220980" y="1946148"/>
                </a:lnTo>
                <a:lnTo>
                  <a:pt x="258318" y="2153412"/>
                </a:lnTo>
                <a:lnTo>
                  <a:pt x="224790" y="2375916"/>
                </a:lnTo>
                <a:lnTo>
                  <a:pt x="144018" y="2495550"/>
                </a:lnTo>
                <a:lnTo>
                  <a:pt x="42671" y="2592324"/>
                </a:lnTo>
                <a:lnTo>
                  <a:pt x="34290" y="2504694"/>
                </a:lnTo>
              </a:path>
            </a:pathLst>
          </a:custGeom>
          <a:solidFill>
            <a:srgbClr val="703D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Freeform 3"/>
          <p:cNvSpPr/>
          <p:nvPr/>
        </p:nvSpPr>
        <p:spPr>
          <a:xfrm>
            <a:off x="8491868" y="1773809"/>
            <a:ext cx="342138" cy="355092"/>
          </a:xfrm>
          <a:custGeom>
            <a:avLst/>
            <a:gdLst>
              <a:gd name="connsiteX0" fmla="*/ 0 w 342138"/>
              <a:gd name="connsiteY0" fmla="*/ 42672 h 355092"/>
              <a:gd name="connsiteX1" fmla="*/ 152400 w 342138"/>
              <a:gd name="connsiteY1" fmla="*/ 153923 h 355092"/>
              <a:gd name="connsiteX2" fmla="*/ 330707 w 342138"/>
              <a:gd name="connsiteY2" fmla="*/ 355092 h 355092"/>
              <a:gd name="connsiteX3" fmla="*/ 342138 w 342138"/>
              <a:gd name="connsiteY3" fmla="*/ 323850 h 355092"/>
              <a:gd name="connsiteX4" fmla="*/ 188976 w 342138"/>
              <a:gd name="connsiteY4" fmla="*/ 137922 h 355092"/>
              <a:gd name="connsiteX5" fmla="*/ 25145 w 342138"/>
              <a:gd name="connsiteY5" fmla="*/ 0 h 355092"/>
              <a:gd name="connsiteX6" fmla="*/ 0 w 342138"/>
              <a:gd name="connsiteY6" fmla="*/ 42672 h 35509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42138" h="355092">
                <a:moveTo>
                  <a:pt x="0" y="42672"/>
                </a:moveTo>
                <a:lnTo>
                  <a:pt x="152400" y="153923"/>
                </a:lnTo>
                <a:lnTo>
                  <a:pt x="330707" y="355092"/>
                </a:lnTo>
                <a:lnTo>
                  <a:pt x="342138" y="323850"/>
                </a:lnTo>
                <a:lnTo>
                  <a:pt x="188976" y="137922"/>
                </a:lnTo>
                <a:lnTo>
                  <a:pt x="25145" y="0"/>
                </a:lnTo>
                <a:lnTo>
                  <a:pt x="0" y="42672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Freeform 3"/>
          <p:cNvSpPr/>
          <p:nvPr/>
        </p:nvSpPr>
        <p:spPr>
          <a:xfrm>
            <a:off x="7853299" y="101981"/>
            <a:ext cx="279654" cy="145542"/>
          </a:xfrm>
          <a:custGeom>
            <a:avLst/>
            <a:gdLst>
              <a:gd name="connsiteX0" fmla="*/ 0 w 279654"/>
              <a:gd name="connsiteY0" fmla="*/ 145541 h 145542"/>
              <a:gd name="connsiteX1" fmla="*/ 155447 w 279654"/>
              <a:gd name="connsiteY1" fmla="*/ 113538 h 145542"/>
              <a:gd name="connsiteX2" fmla="*/ 279654 w 279654"/>
              <a:gd name="connsiteY2" fmla="*/ 105155 h 145542"/>
              <a:gd name="connsiteX3" fmla="*/ 209550 w 279654"/>
              <a:gd name="connsiteY3" fmla="*/ 0 h 145542"/>
              <a:gd name="connsiteX4" fmla="*/ 90678 w 279654"/>
              <a:gd name="connsiteY4" fmla="*/ 33527 h 145542"/>
              <a:gd name="connsiteX5" fmla="*/ 195833 w 279654"/>
              <a:gd name="connsiteY5" fmla="*/ 60197 h 145542"/>
              <a:gd name="connsiteX6" fmla="*/ 39623 w 279654"/>
              <a:gd name="connsiteY6" fmla="*/ 109727 h 145542"/>
              <a:gd name="connsiteX7" fmla="*/ 0 w 279654"/>
              <a:gd name="connsiteY7" fmla="*/ 145541 h 14554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</a:cxnLst>
            <a:rect l="l" t="t" r="r" b="b"/>
            <a:pathLst>
              <a:path w="279654" h="145542">
                <a:moveTo>
                  <a:pt x="0" y="145541"/>
                </a:moveTo>
                <a:lnTo>
                  <a:pt x="155447" y="113538"/>
                </a:lnTo>
                <a:lnTo>
                  <a:pt x="279654" y="105155"/>
                </a:lnTo>
                <a:lnTo>
                  <a:pt x="209550" y="0"/>
                </a:lnTo>
                <a:lnTo>
                  <a:pt x="90678" y="33527"/>
                </a:lnTo>
                <a:lnTo>
                  <a:pt x="195833" y="60197"/>
                </a:lnTo>
                <a:lnTo>
                  <a:pt x="39623" y="109727"/>
                </a:lnTo>
                <a:lnTo>
                  <a:pt x="0" y="145541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reeform 3"/>
          <p:cNvSpPr/>
          <p:nvPr/>
        </p:nvSpPr>
        <p:spPr>
          <a:xfrm>
            <a:off x="8056765" y="518033"/>
            <a:ext cx="372618" cy="713232"/>
          </a:xfrm>
          <a:custGeom>
            <a:avLst/>
            <a:gdLst>
              <a:gd name="connsiteX0" fmla="*/ 5333 w 372618"/>
              <a:gd name="connsiteY0" fmla="*/ 119633 h 713232"/>
              <a:gd name="connsiteX1" fmla="*/ 44196 w 372618"/>
              <a:gd name="connsiteY1" fmla="*/ 277368 h 713232"/>
              <a:gd name="connsiteX2" fmla="*/ 150876 w 372618"/>
              <a:gd name="connsiteY2" fmla="*/ 520445 h 713232"/>
              <a:gd name="connsiteX3" fmla="*/ 264414 w 372618"/>
              <a:gd name="connsiteY3" fmla="*/ 688086 h 713232"/>
              <a:gd name="connsiteX4" fmla="*/ 336804 w 372618"/>
              <a:gd name="connsiteY4" fmla="*/ 713231 h 713232"/>
              <a:gd name="connsiteX5" fmla="*/ 372618 w 372618"/>
              <a:gd name="connsiteY5" fmla="*/ 638556 h 713232"/>
              <a:gd name="connsiteX6" fmla="*/ 320040 w 372618"/>
              <a:gd name="connsiteY6" fmla="*/ 439673 h 713232"/>
              <a:gd name="connsiteX7" fmla="*/ 220980 w 372618"/>
              <a:gd name="connsiteY7" fmla="*/ 214122 h 713232"/>
              <a:gd name="connsiteX8" fmla="*/ 140208 w 372618"/>
              <a:gd name="connsiteY8" fmla="*/ 73914 h 713232"/>
              <a:gd name="connsiteX9" fmla="*/ 64008 w 372618"/>
              <a:gd name="connsiteY9" fmla="*/ 761 h 713232"/>
              <a:gd name="connsiteX10" fmla="*/ 4571 w 372618"/>
              <a:gd name="connsiteY10" fmla="*/ 0 h 713232"/>
              <a:gd name="connsiteX11" fmla="*/ 0 w 372618"/>
              <a:gd name="connsiteY11" fmla="*/ 67055 h 713232"/>
              <a:gd name="connsiteX12" fmla="*/ 51054 w 372618"/>
              <a:gd name="connsiteY12" fmla="*/ 38861 h 713232"/>
              <a:gd name="connsiteX13" fmla="*/ 138683 w 372618"/>
              <a:gd name="connsiteY13" fmla="*/ 152400 h 713232"/>
              <a:gd name="connsiteX14" fmla="*/ 230885 w 372618"/>
              <a:gd name="connsiteY14" fmla="*/ 315467 h 713232"/>
              <a:gd name="connsiteX15" fmla="*/ 307085 w 372618"/>
              <a:gd name="connsiteY15" fmla="*/ 544830 h 713232"/>
              <a:gd name="connsiteX16" fmla="*/ 297942 w 372618"/>
              <a:gd name="connsiteY16" fmla="*/ 655320 h 713232"/>
              <a:gd name="connsiteX17" fmla="*/ 225552 w 372618"/>
              <a:gd name="connsiteY17" fmla="*/ 591312 h 713232"/>
              <a:gd name="connsiteX18" fmla="*/ 101346 w 372618"/>
              <a:gd name="connsiteY18" fmla="*/ 344423 h 713232"/>
              <a:gd name="connsiteX19" fmla="*/ 22859 w 372618"/>
              <a:gd name="connsiteY19" fmla="*/ 86868 h 713232"/>
              <a:gd name="connsiteX20" fmla="*/ 5333 w 372618"/>
              <a:gd name="connsiteY20" fmla="*/ 119633 h 713232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</a:cxnLst>
            <a:rect l="l" t="t" r="r" b="b"/>
            <a:pathLst>
              <a:path w="372618" h="713232">
                <a:moveTo>
                  <a:pt x="5333" y="119633"/>
                </a:moveTo>
                <a:lnTo>
                  <a:pt x="44196" y="277368"/>
                </a:lnTo>
                <a:lnTo>
                  <a:pt x="150876" y="520445"/>
                </a:lnTo>
                <a:lnTo>
                  <a:pt x="264414" y="688086"/>
                </a:lnTo>
                <a:lnTo>
                  <a:pt x="336804" y="713231"/>
                </a:lnTo>
                <a:lnTo>
                  <a:pt x="372618" y="638556"/>
                </a:lnTo>
                <a:lnTo>
                  <a:pt x="320040" y="439673"/>
                </a:lnTo>
                <a:lnTo>
                  <a:pt x="220980" y="214122"/>
                </a:lnTo>
                <a:lnTo>
                  <a:pt x="140208" y="73914"/>
                </a:lnTo>
                <a:lnTo>
                  <a:pt x="64008" y="761"/>
                </a:lnTo>
                <a:lnTo>
                  <a:pt x="4571" y="0"/>
                </a:lnTo>
                <a:lnTo>
                  <a:pt x="0" y="67055"/>
                </a:lnTo>
                <a:lnTo>
                  <a:pt x="51054" y="38861"/>
                </a:lnTo>
                <a:lnTo>
                  <a:pt x="138683" y="152400"/>
                </a:lnTo>
                <a:lnTo>
                  <a:pt x="230885" y="315467"/>
                </a:lnTo>
                <a:lnTo>
                  <a:pt x="307085" y="544830"/>
                </a:lnTo>
                <a:lnTo>
                  <a:pt x="297942" y="655320"/>
                </a:lnTo>
                <a:lnTo>
                  <a:pt x="225552" y="591312"/>
                </a:lnTo>
                <a:lnTo>
                  <a:pt x="101346" y="344423"/>
                </a:lnTo>
                <a:lnTo>
                  <a:pt x="22859" y="86868"/>
                </a:lnTo>
                <a:lnTo>
                  <a:pt x="5333" y="119633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Freeform 3"/>
          <p:cNvSpPr/>
          <p:nvPr/>
        </p:nvSpPr>
        <p:spPr>
          <a:xfrm>
            <a:off x="7775575" y="266573"/>
            <a:ext cx="681990" cy="1480566"/>
          </a:xfrm>
          <a:custGeom>
            <a:avLst/>
            <a:gdLst>
              <a:gd name="connsiteX0" fmla="*/ 0 w 681990"/>
              <a:gd name="connsiteY0" fmla="*/ 0 h 1480566"/>
              <a:gd name="connsiteX1" fmla="*/ 667512 w 681990"/>
              <a:gd name="connsiteY1" fmla="*/ 1480566 h 1480566"/>
              <a:gd name="connsiteX2" fmla="*/ 681990 w 681990"/>
              <a:gd name="connsiteY2" fmla="*/ 1395222 h 1480566"/>
              <a:gd name="connsiteX3" fmla="*/ 41909 w 681990"/>
              <a:gd name="connsiteY3" fmla="*/ 1524 h 1480566"/>
              <a:gd name="connsiteX4" fmla="*/ 0 w 681990"/>
              <a:gd name="connsiteY4" fmla="*/ 0 h 148056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681990" h="1480566">
                <a:moveTo>
                  <a:pt x="0" y="0"/>
                </a:moveTo>
                <a:lnTo>
                  <a:pt x="667512" y="1480566"/>
                </a:lnTo>
                <a:lnTo>
                  <a:pt x="681990" y="1395222"/>
                </a:lnTo>
                <a:lnTo>
                  <a:pt x="41909" y="1524"/>
                </a:lnTo>
                <a:lnTo>
                  <a:pt x="0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Freeform 3"/>
          <p:cNvSpPr/>
          <p:nvPr/>
        </p:nvSpPr>
        <p:spPr>
          <a:xfrm>
            <a:off x="7729093" y="38734"/>
            <a:ext cx="1169669" cy="2086356"/>
          </a:xfrm>
          <a:custGeom>
            <a:avLst/>
            <a:gdLst>
              <a:gd name="connsiteX0" fmla="*/ 749045 w 1169669"/>
              <a:gd name="connsiteY0" fmla="*/ 1773174 h 2086356"/>
              <a:gd name="connsiteX1" fmla="*/ 816864 w 1169669"/>
              <a:gd name="connsiteY1" fmla="*/ 1674875 h 2086356"/>
              <a:gd name="connsiteX2" fmla="*/ 998219 w 1169669"/>
              <a:gd name="connsiteY2" fmla="*/ 1597914 h 2086356"/>
              <a:gd name="connsiteX3" fmla="*/ 877823 w 1169669"/>
              <a:gd name="connsiteY3" fmla="*/ 1577340 h 2086356"/>
              <a:gd name="connsiteX4" fmla="*/ 750569 w 1169669"/>
              <a:gd name="connsiteY4" fmla="*/ 1638300 h 2086356"/>
              <a:gd name="connsiteX5" fmla="*/ 823721 w 1169669"/>
              <a:gd name="connsiteY5" fmla="*/ 1558290 h 2086356"/>
              <a:gd name="connsiteX6" fmla="*/ 973835 w 1169669"/>
              <a:gd name="connsiteY6" fmla="*/ 1500378 h 2086356"/>
              <a:gd name="connsiteX7" fmla="*/ 323088 w 1169669"/>
              <a:gd name="connsiteY7" fmla="*/ 64008 h 2086356"/>
              <a:gd name="connsiteX8" fmla="*/ 132588 w 1169669"/>
              <a:gd name="connsiteY8" fmla="*/ 60198 h 2086356"/>
              <a:gd name="connsiteX9" fmla="*/ 0 w 1169669"/>
              <a:gd name="connsiteY9" fmla="*/ 96012 h 2086356"/>
              <a:gd name="connsiteX10" fmla="*/ 128015 w 1169669"/>
              <a:gd name="connsiteY10" fmla="*/ 0 h 2086356"/>
              <a:gd name="connsiteX11" fmla="*/ 361950 w 1169669"/>
              <a:gd name="connsiteY11" fmla="*/ 19050 h 2086356"/>
              <a:gd name="connsiteX12" fmla="*/ 1120139 w 1169669"/>
              <a:gd name="connsiteY12" fmla="*/ 1684781 h 2086356"/>
              <a:gd name="connsiteX13" fmla="*/ 1098041 w 1169669"/>
              <a:gd name="connsiteY13" fmla="*/ 1844040 h 2086356"/>
              <a:gd name="connsiteX14" fmla="*/ 1169669 w 1169669"/>
              <a:gd name="connsiteY14" fmla="*/ 2086356 h 2086356"/>
              <a:gd name="connsiteX15" fmla="*/ 1097279 w 1169669"/>
              <a:gd name="connsiteY15" fmla="*/ 2084831 h 2086356"/>
              <a:gd name="connsiteX16" fmla="*/ 1112519 w 1169669"/>
              <a:gd name="connsiteY16" fmla="*/ 2030729 h 2086356"/>
              <a:gd name="connsiteX17" fmla="*/ 1060703 w 1169669"/>
              <a:gd name="connsiteY17" fmla="*/ 1868424 h 2086356"/>
              <a:gd name="connsiteX18" fmla="*/ 959357 w 1169669"/>
              <a:gd name="connsiteY18" fmla="*/ 1897379 h 2086356"/>
              <a:gd name="connsiteX19" fmla="*/ 915162 w 1169669"/>
              <a:gd name="connsiteY19" fmla="*/ 1864613 h 2086356"/>
              <a:gd name="connsiteX20" fmla="*/ 1030223 w 1169669"/>
              <a:gd name="connsiteY20" fmla="*/ 1827275 h 2086356"/>
              <a:gd name="connsiteX21" fmla="*/ 979169 w 1169669"/>
              <a:gd name="connsiteY21" fmla="*/ 1789175 h 2086356"/>
              <a:gd name="connsiteX22" fmla="*/ 1040891 w 1169669"/>
              <a:gd name="connsiteY22" fmla="*/ 1739646 h 2086356"/>
              <a:gd name="connsiteX23" fmla="*/ 934973 w 1169669"/>
              <a:gd name="connsiteY23" fmla="*/ 1747266 h 2086356"/>
              <a:gd name="connsiteX24" fmla="*/ 976121 w 1169669"/>
              <a:gd name="connsiteY24" fmla="*/ 1677162 h 2086356"/>
              <a:gd name="connsiteX25" fmla="*/ 749045 w 1169669"/>
              <a:gd name="connsiteY25" fmla="*/ 1773174 h 2086356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  <a:cxn ang="7">
                <a:pos x="connsiteX7" y="connsiteY7"/>
              </a:cxn>
              <a:cxn ang="8">
                <a:pos x="connsiteX8" y="connsiteY8"/>
              </a:cxn>
              <a:cxn ang="9">
                <a:pos x="connsiteX9" y="connsiteY9"/>
              </a:cxn>
              <a:cxn ang="10">
                <a:pos x="connsiteX10" y="connsiteY10"/>
              </a:cxn>
              <a:cxn ang="11">
                <a:pos x="connsiteX11" y="connsiteY11"/>
              </a:cxn>
              <a:cxn ang="12">
                <a:pos x="connsiteX12" y="connsiteY12"/>
              </a:cxn>
              <a:cxn ang="13">
                <a:pos x="connsiteX13" y="connsiteY13"/>
              </a:cxn>
              <a:cxn ang="14">
                <a:pos x="connsiteX14" y="connsiteY14"/>
              </a:cxn>
              <a:cxn ang="15">
                <a:pos x="connsiteX15" y="connsiteY15"/>
              </a:cxn>
              <a:cxn ang="16">
                <a:pos x="connsiteX16" y="connsiteY16"/>
              </a:cxn>
              <a:cxn ang="17">
                <a:pos x="connsiteX17" y="connsiteY17"/>
              </a:cxn>
              <a:cxn ang="18">
                <a:pos x="connsiteX18" y="connsiteY18"/>
              </a:cxn>
              <a:cxn ang="19">
                <a:pos x="connsiteX19" y="connsiteY19"/>
              </a:cxn>
              <a:cxn ang="20">
                <a:pos x="connsiteX20" y="connsiteY20"/>
              </a:cxn>
              <a:cxn ang="21">
                <a:pos x="connsiteX21" y="connsiteY21"/>
              </a:cxn>
              <a:cxn ang="22">
                <a:pos x="connsiteX22" y="connsiteY22"/>
              </a:cxn>
              <a:cxn ang="23">
                <a:pos x="connsiteX23" y="connsiteY23"/>
              </a:cxn>
              <a:cxn ang="24">
                <a:pos x="connsiteX24" y="connsiteY24"/>
              </a:cxn>
              <a:cxn ang="25">
                <a:pos x="connsiteX25" y="connsiteY25"/>
              </a:cxn>
            </a:cxnLst>
            <a:rect l="l" t="t" r="r" b="b"/>
            <a:pathLst>
              <a:path w="1169669" h="2086356">
                <a:moveTo>
                  <a:pt x="749045" y="1773174"/>
                </a:moveTo>
                <a:lnTo>
                  <a:pt x="816864" y="1674875"/>
                </a:lnTo>
                <a:lnTo>
                  <a:pt x="998219" y="1597914"/>
                </a:lnTo>
                <a:lnTo>
                  <a:pt x="877823" y="1577340"/>
                </a:lnTo>
                <a:lnTo>
                  <a:pt x="750569" y="1638300"/>
                </a:lnTo>
                <a:lnTo>
                  <a:pt x="823721" y="1558290"/>
                </a:lnTo>
                <a:lnTo>
                  <a:pt x="973835" y="1500378"/>
                </a:lnTo>
                <a:lnTo>
                  <a:pt x="323088" y="64008"/>
                </a:lnTo>
                <a:lnTo>
                  <a:pt x="132588" y="60198"/>
                </a:lnTo>
                <a:lnTo>
                  <a:pt x="0" y="96012"/>
                </a:lnTo>
                <a:lnTo>
                  <a:pt x="128015" y="0"/>
                </a:lnTo>
                <a:lnTo>
                  <a:pt x="361950" y="19050"/>
                </a:lnTo>
                <a:lnTo>
                  <a:pt x="1120139" y="1684781"/>
                </a:lnTo>
                <a:lnTo>
                  <a:pt x="1098041" y="1844040"/>
                </a:lnTo>
                <a:lnTo>
                  <a:pt x="1169669" y="2086356"/>
                </a:lnTo>
                <a:lnTo>
                  <a:pt x="1097279" y="2084831"/>
                </a:lnTo>
                <a:lnTo>
                  <a:pt x="1112519" y="2030729"/>
                </a:lnTo>
                <a:lnTo>
                  <a:pt x="1060703" y="1868424"/>
                </a:lnTo>
                <a:lnTo>
                  <a:pt x="959357" y="1897379"/>
                </a:lnTo>
                <a:lnTo>
                  <a:pt x="915162" y="1864613"/>
                </a:lnTo>
                <a:lnTo>
                  <a:pt x="1030223" y="1827275"/>
                </a:lnTo>
                <a:lnTo>
                  <a:pt x="979169" y="1789175"/>
                </a:lnTo>
                <a:lnTo>
                  <a:pt x="1040891" y="1739646"/>
                </a:lnTo>
                <a:lnTo>
                  <a:pt x="934973" y="1747266"/>
                </a:lnTo>
                <a:lnTo>
                  <a:pt x="976121" y="1677162"/>
                </a:lnTo>
                <a:lnTo>
                  <a:pt x="749045" y="177317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Freeform 3"/>
          <p:cNvSpPr/>
          <p:nvPr/>
        </p:nvSpPr>
        <p:spPr>
          <a:xfrm>
            <a:off x="8395081" y="1449959"/>
            <a:ext cx="301752" cy="142494"/>
          </a:xfrm>
          <a:custGeom>
            <a:avLst/>
            <a:gdLst>
              <a:gd name="connsiteX0" fmla="*/ 29718 w 301752"/>
              <a:gd name="connsiteY0" fmla="*/ 142494 h 142494"/>
              <a:gd name="connsiteX1" fmla="*/ 102870 w 301752"/>
              <a:gd name="connsiteY1" fmla="*/ 70104 h 142494"/>
              <a:gd name="connsiteX2" fmla="*/ 301752 w 301752"/>
              <a:gd name="connsiteY2" fmla="*/ 28955 h 142494"/>
              <a:gd name="connsiteX3" fmla="*/ 285750 w 301752"/>
              <a:gd name="connsiteY3" fmla="*/ 0 h 142494"/>
              <a:gd name="connsiteX4" fmla="*/ 152400 w 301752"/>
              <a:gd name="connsiteY4" fmla="*/ 11430 h 142494"/>
              <a:gd name="connsiteX5" fmla="*/ 0 w 301752"/>
              <a:gd name="connsiteY5" fmla="*/ 106680 h 142494"/>
              <a:gd name="connsiteX6" fmla="*/ 29718 w 301752"/>
              <a:gd name="connsiteY6" fmla="*/ 142494 h 14249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01752" h="142494">
                <a:moveTo>
                  <a:pt x="29718" y="142494"/>
                </a:moveTo>
                <a:lnTo>
                  <a:pt x="102870" y="70104"/>
                </a:lnTo>
                <a:lnTo>
                  <a:pt x="301752" y="28955"/>
                </a:lnTo>
                <a:lnTo>
                  <a:pt x="285750" y="0"/>
                </a:lnTo>
                <a:lnTo>
                  <a:pt x="152400" y="11430"/>
                </a:lnTo>
                <a:lnTo>
                  <a:pt x="0" y="106680"/>
                </a:lnTo>
                <a:lnTo>
                  <a:pt x="29718" y="14249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Freeform 3"/>
          <p:cNvSpPr/>
          <p:nvPr/>
        </p:nvSpPr>
        <p:spPr>
          <a:xfrm>
            <a:off x="8322703" y="1307464"/>
            <a:ext cx="319278" cy="153924"/>
          </a:xfrm>
          <a:custGeom>
            <a:avLst/>
            <a:gdLst>
              <a:gd name="connsiteX0" fmla="*/ 18288 w 319278"/>
              <a:gd name="connsiteY0" fmla="*/ 153924 h 153924"/>
              <a:gd name="connsiteX1" fmla="*/ 131826 w 319278"/>
              <a:gd name="connsiteY1" fmla="*/ 69342 h 153924"/>
              <a:gd name="connsiteX2" fmla="*/ 319278 w 319278"/>
              <a:gd name="connsiteY2" fmla="*/ 60960 h 153924"/>
              <a:gd name="connsiteX3" fmla="*/ 290321 w 319278"/>
              <a:gd name="connsiteY3" fmla="*/ 0 h 153924"/>
              <a:gd name="connsiteX4" fmla="*/ 136397 w 319278"/>
              <a:gd name="connsiteY4" fmla="*/ 32004 h 153924"/>
              <a:gd name="connsiteX5" fmla="*/ 0 w 319278"/>
              <a:gd name="connsiteY5" fmla="*/ 105156 h 153924"/>
              <a:gd name="connsiteX6" fmla="*/ 18288 w 319278"/>
              <a:gd name="connsiteY6" fmla="*/ 153924 h 15392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19278" h="153924">
                <a:moveTo>
                  <a:pt x="18288" y="153924"/>
                </a:moveTo>
                <a:lnTo>
                  <a:pt x="131826" y="69342"/>
                </a:lnTo>
                <a:lnTo>
                  <a:pt x="319278" y="60960"/>
                </a:lnTo>
                <a:lnTo>
                  <a:pt x="290321" y="0"/>
                </a:lnTo>
                <a:lnTo>
                  <a:pt x="136397" y="32004"/>
                </a:lnTo>
                <a:lnTo>
                  <a:pt x="0" y="105156"/>
                </a:lnTo>
                <a:lnTo>
                  <a:pt x="18288" y="153924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Freeform 3"/>
          <p:cNvSpPr/>
          <p:nvPr/>
        </p:nvSpPr>
        <p:spPr>
          <a:xfrm>
            <a:off x="7891399" y="371729"/>
            <a:ext cx="329946" cy="147828"/>
          </a:xfrm>
          <a:custGeom>
            <a:avLst/>
            <a:gdLst>
              <a:gd name="connsiteX0" fmla="*/ 22097 w 329946"/>
              <a:gd name="connsiteY0" fmla="*/ 147828 h 147828"/>
              <a:gd name="connsiteX1" fmla="*/ 125730 w 329946"/>
              <a:gd name="connsiteY1" fmla="*/ 67818 h 147828"/>
              <a:gd name="connsiteX2" fmla="*/ 329945 w 329946"/>
              <a:gd name="connsiteY2" fmla="*/ 54863 h 147828"/>
              <a:gd name="connsiteX3" fmla="*/ 302514 w 329946"/>
              <a:gd name="connsiteY3" fmla="*/ 0 h 147828"/>
              <a:gd name="connsiteX4" fmla="*/ 121157 w 329946"/>
              <a:gd name="connsiteY4" fmla="*/ 25145 h 147828"/>
              <a:gd name="connsiteX5" fmla="*/ 0 w 329946"/>
              <a:gd name="connsiteY5" fmla="*/ 103632 h 147828"/>
              <a:gd name="connsiteX6" fmla="*/ 22097 w 329946"/>
              <a:gd name="connsiteY6" fmla="*/ 147828 h 147828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9946" h="147828">
                <a:moveTo>
                  <a:pt x="22097" y="147828"/>
                </a:moveTo>
                <a:lnTo>
                  <a:pt x="125730" y="67818"/>
                </a:lnTo>
                <a:lnTo>
                  <a:pt x="329945" y="54863"/>
                </a:lnTo>
                <a:lnTo>
                  <a:pt x="302514" y="0"/>
                </a:lnTo>
                <a:lnTo>
                  <a:pt x="121157" y="25145"/>
                </a:lnTo>
                <a:lnTo>
                  <a:pt x="0" y="103632"/>
                </a:lnTo>
                <a:lnTo>
                  <a:pt x="22097" y="147828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Freeform 3"/>
          <p:cNvSpPr/>
          <p:nvPr/>
        </p:nvSpPr>
        <p:spPr>
          <a:xfrm>
            <a:off x="7836547" y="256666"/>
            <a:ext cx="325373" cy="150875"/>
          </a:xfrm>
          <a:custGeom>
            <a:avLst/>
            <a:gdLst>
              <a:gd name="connsiteX0" fmla="*/ 28956 w 325373"/>
              <a:gd name="connsiteY0" fmla="*/ 150875 h 150875"/>
              <a:gd name="connsiteX1" fmla="*/ 114300 w 325373"/>
              <a:gd name="connsiteY1" fmla="*/ 79248 h 150875"/>
              <a:gd name="connsiteX2" fmla="*/ 325374 w 325373"/>
              <a:gd name="connsiteY2" fmla="*/ 40386 h 150875"/>
              <a:gd name="connsiteX3" fmla="*/ 300228 w 325373"/>
              <a:gd name="connsiteY3" fmla="*/ 0 h 150875"/>
              <a:gd name="connsiteX4" fmla="*/ 87630 w 325373"/>
              <a:gd name="connsiteY4" fmla="*/ 41147 h 150875"/>
              <a:gd name="connsiteX5" fmla="*/ 0 w 325373"/>
              <a:gd name="connsiteY5" fmla="*/ 107441 h 150875"/>
              <a:gd name="connsiteX6" fmla="*/ 28956 w 325373"/>
              <a:gd name="connsiteY6" fmla="*/ 150875 h 150875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  <a:cxn ang="5">
                <a:pos x="connsiteX5" y="connsiteY5"/>
              </a:cxn>
              <a:cxn ang="6">
                <a:pos x="connsiteX6" y="connsiteY6"/>
              </a:cxn>
            </a:cxnLst>
            <a:rect l="l" t="t" r="r" b="b"/>
            <a:pathLst>
              <a:path w="325373" h="150875">
                <a:moveTo>
                  <a:pt x="28956" y="150875"/>
                </a:moveTo>
                <a:lnTo>
                  <a:pt x="114300" y="79248"/>
                </a:lnTo>
                <a:lnTo>
                  <a:pt x="325374" y="40386"/>
                </a:lnTo>
                <a:lnTo>
                  <a:pt x="300228" y="0"/>
                </a:lnTo>
                <a:lnTo>
                  <a:pt x="87630" y="41147"/>
                </a:lnTo>
                <a:lnTo>
                  <a:pt x="0" y="107441"/>
                </a:lnTo>
                <a:lnTo>
                  <a:pt x="28956" y="150875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Freeform 3"/>
          <p:cNvSpPr/>
          <p:nvPr/>
        </p:nvSpPr>
        <p:spPr>
          <a:xfrm>
            <a:off x="7713865" y="124079"/>
            <a:ext cx="102108" cy="167640"/>
          </a:xfrm>
          <a:custGeom>
            <a:avLst/>
            <a:gdLst>
              <a:gd name="connsiteX0" fmla="*/ 35052 w 102108"/>
              <a:gd name="connsiteY0" fmla="*/ 0 h 167640"/>
              <a:gd name="connsiteX1" fmla="*/ 102108 w 102108"/>
              <a:gd name="connsiteY1" fmla="*/ 152399 h 167640"/>
              <a:gd name="connsiteX2" fmla="*/ 67056 w 102108"/>
              <a:gd name="connsiteY2" fmla="*/ 167640 h 167640"/>
              <a:gd name="connsiteX3" fmla="*/ 0 w 102108"/>
              <a:gd name="connsiteY3" fmla="*/ 15239 h 167640"/>
              <a:gd name="connsiteX4" fmla="*/ 35052 w 102108"/>
              <a:gd name="connsiteY4" fmla="*/ 0 h 16764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02108" h="167640">
                <a:moveTo>
                  <a:pt x="35052" y="0"/>
                </a:moveTo>
                <a:lnTo>
                  <a:pt x="102108" y="152399"/>
                </a:lnTo>
                <a:lnTo>
                  <a:pt x="67056" y="167640"/>
                </a:lnTo>
                <a:lnTo>
                  <a:pt x="0" y="15239"/>
                </a:lnTo>
                <a:lnTo>
                  <a:pt x="35052" y="0"/>
                </a:lnTo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52600" y="292100"/>
            <a:ext cx="5676900" cy="584200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8115300" y="6273800"/>
            <a:ext cx="406400" cy="24130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1900"/>
              </a:lnSpc>
              <a:tabLst/>
            </a:pPr>
            <a:r>
              <a:rPr lang="en-US" altLang="zh-CN" sz="1398" dirty="0">
                <a:solidFill>
                  <a:srgbClr val="000000"/>
                </a:solidFill>
                <a:latin typeface="Comic Sans MS" pitchFamily="18" charset="0"/>
                <a:cs typeface="Comic Sans MS" pitchFamily="18" charset="0"/>
              </a:rPr>
              <a:t>9/75</a:t>
            </a:r>
          </a:p>
        </p:txBody>
      </p:sp>
      <p:sp>
        <p:nvSpPr>
          <p:cNvPr id="41" name="TextBox 1"/>
          <p:cNvSpPr txBox="1"/>
          <p:nvPr/>
        </p:nvSpPr>
        <p:spPr>
          <a:xfrm>
            <a:off x="469900" y="419100"/>
            <a:ext cx="7559762" cy="631711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5200"/>
              </a:lnSpc>
              <a:tabLst>
                <a:tab pos="342900" algn="l"/>
                <a:tab pos="1295400" algn="l"/>
                <a:tab pos="1841500" algn="l"/>
              </a:tabLst>
            </a:pPr>
            <a:r>
              <a:rPr lang="en-US" altLang="zh-CN" dirty="0"/>
              <a:t>		</a:t>
            </a:r>
            <a:r>
              <a:rPr lang="en-US" altLang="zh-CN" sz="4002" b="1" dirty="0">
                <a:solidFill>
                  <a:srgbClr val="3D00EA"/>
                </a:solidFill>
                <a:latin typeface="å¾®è½¯éé»" pitchFamily="18" charset="0"/>
                <a:cs typeface="å¾®è½¯éé»" pitchFamily="18" charset="0"/>
              </a:rPr>
              <a:t>软件体系结构的基本问题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4700"/>
              </a:lnSpc>
              <a:tabLst>
                <a:tab pos="342900" algn="l"/>
                <a:tab pos="1295400" algn="l"/>
                <a:tab pos="18415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设计：如何产生针对特定问题的软件体系结构</a:t>
            </a:r>
          </a:p>
          <a:p>
            <a:pPr>
              <a:lnSpc>
                <a:spcPts val="4000"/>
              </a:lnSpc>
              <a:tabLst>
                <a:tab pos="342900" algn="l"/>
                <a:tab pos="1295400" algn="l"/>
                <a:tab pos="18415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表示：如何将软件体系结构为某种软件制品，</a:t>
            </a:r>
          </a:p>
          <a:p>
            <a:pPr>
              <a:lnSpc>
                <a:spcPts val="3200"/>
              </a:lnSpc>
              <a:tabLst>
                <a:tab pos="342900" algn="l"/>
                <a:tab pos="12954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从而促进人与人之间的交流或者机器对体系结</a:t>
            </a:r>
          </a:p>
          <a:p>
            <a:pPr>
              <a:lnSpc>
                <a:spcPts val="3300"/>
              </a:lnSpc>
              <a:tabLst>
                <a:tab pos="342900" algn="l"/>
                <a:tab pos="12954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构的理解</a:t>
            </a:r>
          </a:p>
          <a:p>
            <a:pPr>
              <a:lnSpc>
                <a:spcPts val="4100"/>
              </a:lnSpc>
              <a:tabLst>
                <a:tab pos="342900" algn="l"/>
                <a:tab pos="1295400" algn="l"/>
                <a:tab pos="18415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分析：如何在体系结构基础上对最终产品的质</a:t>
            </a:r>
          </a:p>
          <a:p>
            <a:pPr>
              <a:lnSpc>
                <a:spcPts val="3200"/>
              </a:lnSpc>
              <a:tabLst>
                <a:tab pos="342900" algn="l"/>
                <a:tab pos="12954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量进行分析和评估</a:t>
            </a:r>
          </a:p>
          <a:p>
            <a:pPr>
              <a:lnSpc>
                <a:spcPts val="4100"/>
              </a:lnSpc>
              <a:tabLst>
                <a:tab pos="342900" algn="l"/>
                <a:tab pos="1295400" algn="l"/>
                <a:tab pos="18415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实现：如何在体系结构基础上产生系统的实现</a:t>
            </a:r>
          </a:p>
          <a:p>
            <a:pPr>
              <a:lnSpc>
                <a:spcPts val="4000"/>
              </a:lnSpc>
              <a:tabLst>
                <a:tab pos="342900" algn="l"/>
                <a:tab pos="1295400" algn="l"/>
                <a:tab pos="1841500" algn="l"/>
              </a:tabLst>
            </a:pPr>
            <a:r>
              <a:rPr lang="en-US" altLang="zh-CN" sz="2802" dirty="0">
                <a:solidFill>
                  <a:srgbClr val="010000"/>
                </a:solidFill>
                <a:latin typeface="Comic Sans MS" pitchFamily="18" charset="0"/>
                <a:cs typeface="Comic Sans MS" pitchFamily="18" charset="0"/>
              </a:rPr>
              <a:t>•</a:t>
            </a:r>
            <a:r>
              <a:rPr lang="en-US" altLang="zh-CN" sz="2802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复用：如何在新的系统设计中复用体系结构设</a:t>
            </a:r>
          </a:p>
          <a:p>
            <a:pPr>
              <a:lnSpc>
                <a:spcPts val="3200"/>
              </a:lnSpc>
              <a:tabLst>
                <a:tab pos="342900" algn="l"/>
                <a:tab pos="1295400" algn="l"/>
                <a:tab pos="1841500" algn="l"/>
              </a:tabLst>
            </a:pPr>
            <a:r>
              <a:rPr lang="en-US" altLang="zh-CN" dirty="0"/>
              <a:t>	</a:t>
            </a:r>
            <a:r>
              <a:rPr lang="en-US" altLang="zh-CN" sz="2802" b="1" dirty="0">
                <a:solidFill>
                  <a:srgbClr val="000000"/>
                </a:solidFill>
                <a:latin typeface="å¾®è½¯éé»" pitchFamily="18" charset="0"/>
                <a:cs typeface="å¾®è½¯éé»" pitchFamily="18" charset="0"/>
              </a:rPr>
              <a:t>计经验和设计成果</a:t>
            </a:r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000"/>
              </a:lnSpc>
            </a:pPr>
            <a:endParaRPr lang="en-US" altLang="zh-CN" dirty="0"/>
          </a:p>
          <a:p>
            <a:pPr>
              <a:lnSpc>
                <a:spcPts val="1900"/>
              </a:lnSpc>
              <a:tabLst>
                <a:tab pos="342900" algn="l"/>
                <a:tab pos="1295400" algn="l"/>
                <a:tab pos="1841500" algn="l"/>
              </a:tabLst>
            </a:pPr>
            <a:r>
              <a:rPr lang="en-US" altLang="zh-CN" dirty="0"/>
              <a:t>			</a:t>
            </a:r>
            <a:r>
              <a:rPr lang="zh-CN" altLang="en-US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计算机学院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研究生课程</a:t>
            </a:r>
            <a:r>
              <a:rPr lang="en-US" altLang="zh-CN" sz="1398" dirty="0">
                <a:latin typeface="Times New Roman" pitchFamily="18" charset="0"/>
                <a:cs typeface="Times New Roman" pitchFamily="18" charset="0"/>
              </a:rPr>
              <a:t>  </a:t>
            </a:r>
            <a:r>
              <a:rPr lang="en-US" altLang="zh-CN" sz="1398" dirty="0">
                <a:solidFill>
                  <a:srgbClr val="000000"/>
                </a:solidFill>
                <a:latin typeface="æ°å®ä½" pitchFamily="18" charset="0"/>
                <a:cs typeface="æ°å®ä½" pitchFamily="18" charset="0"/>
              </a:rPr>
              <a:t>高级软件工程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678</Words>
  <Application>Microsoft Macintosh PowerPoint</Application>
  <PresentationFormat>全屏显示(4:3)</PresentationFormat>
  <Paragraphs>1207</Paragraphs>
  <Slides>79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79</vt:i4>
      </vt:variant>
    </vt:vector>
  </HeadingPairs>
  <TitlesOfParts>
    <vt:vector size="90" baseType="lpstr">
      <vt:lpstr>SimHei</vt:lpstr>
      <vt:lpstr>宋体</vt:lpstr>
      <vt:lpstr>宋体</vt:lpstr>
      <vt:lpstr>Microsoft YaHei</vt:lpstr>
      <vt:lpstr>å¾®è½¯éé»</vt:lpstr>
      <vt:lpstr>æ°å®ä½</vt:lpstr>
      <vt:lpstr>Arial</vt:lpstr>
      <vt:lpstr>Calibri</vt:lpstr>
      <vt:lpstr>Comic Sans MS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李宏伟</cp:lastModifiedBy>
  <cp:revision>5</cp:revision>
  <dcterms:created xsi:type="dcterms:W3CDTF">2006-08-16T00:00:00Z</dcterms:created>
  <dcterms:modified xsi:type="dcterms:W3CDTF">2018-06-29T10:24:22Z</dcterms:modified>
</cp:coreProperties>
</file>